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23"/>
  </p:notesMasterIdLst>
  <p:handoutMasterIdLst>
    <p:handoutMasterId r:id="rId24"/>
  </p:handoutMasterIdLst>
  <p:sldIdLst>
    <p:sldId id="256" r:id="rId2"/>
    <p:sldId id="335" r:id="rId3"/>
    <p:sldId id="319" r:id="rId4"/>
    <p:sldId id="320" r:id="rId5"/>
    <p:sldId id="321" r:id="rId6"/>
    <p:sldId id="322" r:id="rId7"/>
    <p:sldId id="323" r:id="rId8"/>
    <p:sldId id="324" r:id="rId9"/>
    <p:sldId id="327" r:id="rId10"/>
    <p:sldId id="329" r:id="rId11"/>
    <p:sldId id="333" r:id="rId12"/>
    <p:sldId id="330" r:id="rId13"/>
    <p:sldId id="334" r:id="rId14"/>
    <p:sldId id="288" r:id="rId15"/>
    <p:sldId id="294" r:id="rId16"/>
    <p:sldId id="297" r:id="rId17"/>
    <p:sldId id="298" r:id="rId18"/>
    <p:sldId id="271" r:id="rId19"/>
    <p:sldId id="312" r:id="rId20"/>
    <p:sldId id="282" r:id="rId21"/>
    <p:sldId id="332" r:id="rId22"/>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59" autoAdjust="0"/>
  </p:normalViewPr>
  <p:slideViewPr>
    <p:cSldViewPr>
      <p:cViewPr varScale="1">
        <p:scale>
          <a:sx n="93" d="100"/>
          <a:sy n="93" d="100"/>
        </p:scale>
        <p:origin x="1088" y="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2329" cy="463696"/>
          </a:xfrm>
          <a:prstGeom prst="rect">
            <a:avLst/>
          </a:prstGeom>
        </p:spPr>
        <p:txBody>
          <a:bodyPr vert="horz" lIns="90763" tIns="45382" rIns="90763" bIns="45382" rtlCol="0"/>
          <a:lstStyle>
            <a:lvl1pPr algn="l">
              <a:defRPr sz="1200"/>
            </a:lvl1pPr>
          </a:lstStyle>
          <a:p>
            <a:endParaRPr lang="en-US"/>
          </a:p>
        </p:txBody>
      </p:sp>
      <p:sp>
        <p:nvSpPr>
          <p:cNvPr id="3" name="Date Placeholder 2"/>
          <p:cNvSpPr>
            <a:spLocks noGrp="1"/>
          </p:cNvSpPr>
          <p:nvPr>
            <p:ph type="dt" sz="quarter" idx="1"/>
          </p:nvPr>
        </p:nvSpPr>
        <p:spPr>
          <a:xfrm>
            <a:off x="3936173" y="1"/>
            <a:ext cx="3012329" cy="463696"/>
          </a:xfrm>
          <a:prstGeom prst="rect">
            <a:avLst/>
          </a:prstGeom>
        </p:spPr>
        <p:txBody>
          <a:bodyPr vert="horz" lIns="90763" tIns="45382" rIns="90763" bIns="45382" rtlCol="0"/>
          <a:lstStyle>
            <a:lvl1pPr algn="r">
              <a:defRPr sz="1200"/>
            </a:lvl1pPr>
          </a:lstStyle>
          <a:p>
            <a:fld id="{77E342A0-2618-45D2-80B1-09DF3FA2AB7A}" type="datetime1">
              <a:rPr lang="en-US" smtClean="0"/>
              <a:t>8/21/2024</a:t>
            </a:fld>
            <a:endParaRPr lang="en-US"/>
          </a:p>
        </p:txBody>
      </p:sp>
      <p:sp>
        <p:nvSpPr>
          <p:cNvPr id="4" name="Footer Placeholder 3"/>
          <p:cNvSpPr>
            <a:spLocks noGrp="1"/>
          </p:cNvSpPr>
          <p:nvPr>
            <p:ph type="ftr" sz="quarter" idx="2"/>
          </p:nvPr>
        </p:nvSpPr>
        <p:spPr>
          <a:xfrm>
            <a:off x="0" y="8772379"/>
            <a:ext cx="3012329" cy="463696"/>
          </a:xfrm>
          <a:prstGeom prst="rect">
            <a:avLst/>
          </a:prstGeom>
        </p:spPr>
        <p:txBody>
          <a:bodyPr vert="horz" lIns="90763" tIns="45382" rIns="90763" bIns="45382" rtlCol="0" anchor="b"/>
          <a:lstStyle>
            <a:lvl1pPr algn="l">
              <a:defRPr sz="1200"/>
            </a:lvl1pPr>
          </a:lstStyle>
          <a:p>
            <a:endParaRPr lang="en-US"/>
          </a:p>
        </p:txBody>
      </p:sp>
      <p:sp>
        <p:nvSpPr>
          <p:cNvPr id="5" name="Slide Number Placeholder 4"/>
          <p:cNvSpPr>
            <a:spLocks noGrp="1"/>
          </p:cNvSpPr>
          <p:nvPr>
            <p:ph type="sldNum" sz="quarter" idx="3"/>
          </p:nvPr>
        </p:nvSpPr>
        <p:spPr>
          <a:xfrm>
            <a:off x="3936173" y="8772379"/>
            <a:ext cx="3012329" cy="463696"/>
          </a:xfrm>
          <a:prstGeom prst="rect">
            <a:avLst/>
          </a:prstGeom>
        </p:spPr>
        <p:txBody>
          <a:bodyPr vert="horz" lIns="90763" tIns="45382" rIns="90763" bIns="45382" rtlCol="0" anchor="b"/>
          <a:lstStyle>
            <a:lvl1pPr algn="r">
              <a:defRPr sz="1200"/>
            </a:lvl1pPr>
          </a:lstStyle>
          <a:p>
            <a:fld id="{A553818A-11E8-4E63-A2F8-FF2998656376}" type="slidenum">
              <a:rPr lang="en-US" smtClean="0"/>
              <a:t>‹#›</a:t>
            </a:fld>
            <a:endParaRPr lang="en-US"/>
          </a:p>
        </p:txBody>
      </p:sp>
    </p:spTree>
    <p:extLst>
      <p:ext uri="{BB962C8B-B14F-4D97-AF65-F5344CB8AC3E}">
        <p14:creationId xmlns:p14="http://schemas.microsoft.com/office/powerpoint/2010/main" val="1093318388"/>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87" tIns="46244" rIns="92487" bIns="46244"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87" tIns="46244" rIns="92487" bIns="46244" rtlCol="0"/>
          <a:lstStyle>
            <a:lvl1pPr algn="r">
              <a:defRPr sz="1200"/>
            </a:lvl1pPr>
          </a:lstStyle>
          <a:p>
            <a:fld id="{1BA91307-FD47-4753-BDE1-4A6151515A11}" type="datetime1">
              <a:rPr lang="en-US" smtClean="0"/>
              <a:t>8/21/2024</a:t>
            </a:fld>
            <a:endParaRPr lang="en-US"/>
          </a:p>
        </p:txBody>
      </p:sp>
      <p:sp>
        <p:nvSpPr>
          <p:cNvPr id="4" name="Slide Image Placeholder 3"/>
          <p:cNvSpPr>
            <a:spLocks noGrp="1" noRot="1" noChangeAspect="1"/>
          </p:cNvSpPr>
          <p:nvPr>
            <p:ph type="sldImg" idx="2"/>
          </p:nvPr>
        </p:nvSpPr>
        <p:spPr>
          <a:xfrm>
            <a:off x="1166813" y="692150"/>
            <a:ext cx="4616450" cy="3463925"/>
          </a:xfrm>
          <a:prstGeom prst="rect">
            <a:avLst/>
          </a:prstGeom>
          <a:noFill/>
          <a:ln w="12700">
            <a:solidFill>
              <a:prstClr val="black"/>
            </a:solidFill>
          </a:ln>
        </p:spPr>
        <p:txBody>
          <a:bodyPr vert="horz" lIns="92487" tIns="46244" rIns="92487" bIns="46244"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87" tIns="46244" rIns="92487" bIns="462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1804"/>
          </a:xfrm>
          <a:prstGeom prst="rect">
            <a:avLst/>
          </a:prstGeom>
        </p:spPr>
        <p:txBody>
          <a:bodyPr vert="horz" lIns="92487" tIns="46244" rIns="92487" bIns="46244"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1804"/>
          </a:xfrm>
          <a:prstGeom prst="rect">
            <a:avLst/>
          </a:prstGeom>
        </p:spPr>
        <p:txBody>
          <a:bodyPr vert="horz" lIns="92487" tIns="46244" rIns="92487" bIns="46244" rtlCol="0" anchor="b"/>
          <a:lstStyle>
            <a:lvl1pPr algn="r">
              <a:defRPr sz="1200"/>
            </a:lvl1pPr>
          </a:lstStyle>
          <a:p>
            <a:fld id="{16E2B415-2439-4872-835D-BD6D60B08C7B}" type="slidenum">
              <a:rPr lang="en-US" smtClean="0"/>
              <a:t>‹#›</a:t>
            </a:fld>
            <a:endParaRPr lang="en-US"/>
          </a:p>
        </p:txBody>
      </p:sp>
    </p:spTree>
    <p:extLst>
      <p:ext uri="{BB962C8B-B14F-4D97-AF65-F5344CB8AC3E}">
        <p14:creationId xmlns:p14="http://schemas.microsoft.com/office/powerpoint/2010/main" val="21227417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6E2B415-2439-4872-835D-BD6D60B08C7B}" type="slidenum">
              <a:rPr lang="en-US" smtClean="0"/>
              <a:t>1</a:t>
            </a:fld>
            <a:endParaRPr lang="en-US"/>
          </a:p>
        </p:txBody>
      </p:sp>
      <p:sp>
        <p:nvSpPr>
          <p:cNvPr id="5" name="Date Placeholder 4"/>
          <p:cNvSpPr>
            <a:spLocks noGrp="1"/>
          </p:cNvSpPr>
          <p:nvPr>
            <p:ph type="dt" idx="11"/>
          </p:nvPr>
        </p:nvSpPr>
        <p:spPr/>
        <p:txBody>
          <a:bodyPr/>
          <a:lstStyle/>
          <a:p>
            <a:fld id="{AAFB9431-7F13-46F9-B252-8C492F2F4016}" type="datetime1">
              <a:rPr lang="en-US" smtClean="0"/>
              <a:t>8/21/2024</a:t>
            </a:fld>
            <a:endParaRPr lang="en-US"/>
          </a:p>
        </p:txBody>
      </p:sp>
    </p:spTree>
    <p:extLst>
      <p:ext uri="{BB962C8B-B14F-4D97-AF65-F5344CB8AC3E}">
        <p14:creationId xmlns:p14="http://schemas.microsoft.com/office/powerpoint/2010/main" val="2519787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07F1174-CCBF-4495-AEB7-F7D60C4365BD}" type="datetime1">
              <a:rPr lang="en-US" smtClean="0"/>
              <a:t>8/21/2024</a:t>
            </a:fld>
            <a:endParaRPr lang="en-US"/>
          </a:p>
        </p:txBody>
      </p:sp>
      <p:sp>
        <p:nvSpPr>
          <p:cNvPr id="5" name="Footer Placeholder 4"/>
          <p:cNvSpPr>
            <a:spLocks noGrp="1"/>
          </p:cNvSpPr>
          <p:nvPr>
            <p:ph type="ftr" sz="quarter" idx="11"/>
          </p:nvPr>
        </p:nvSpPr>
        <p:spPr/>
        <p:txBody>
          <a:bodyPr/>
          <a:lstStyle/>
          <a:p>
            <a:r>
              <a:rPr lang="en-US"/>
              <a:t>Presentation - Attorney Advertisement </a:t>
            </a:r>
          </a:p>
        </p:txBody>
      </p:sp>
      <p:sp>
        <p:nvSpPr>
          <p:cNvPr id="6" name="Slide Number Placeholder 5"/>
          <p:cNvSpPr>
            <a:spLocks noGrp="1"/>
          </p:cNvSpPr>
          <p:nvPr>
            <p:ph type="sldNum" sz="quarter" idx="12"/>
          </p:nvPr>
        </p:nvSpPr>
        <p:spPr/>
        <p:txBody>
          <a:bodyPr/>
          <a:lstStyle/>
          <a:p>
            <a:fld id="{51A1E891-AE4D-413B-9C26-624E5D3475E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04BDCF-3637-4EE8-BAB4-7C5C8FAEEF72}" type="datetime1">
              <a:rPr lang="en-US" smtClean="0"/>
              <a:t>8/21/2024</a:t>
            </a:fld>
            <a:endParaRPr lang="en-US"/>
          </a:p>
        </p:txBody>
      </p:sp>
      <p:sp>
        <p:nvSpPr>
          <p:cNvPr id="5" name="Footer Placeholder 4"/>
          <p:cNvSpPr>
            <a:spLocks noGrp="1"/>
          </p:cNvSpPr>
          <p:nvPr>
            <p:ph type="ftr" sz="quarter" idx="11"/>
          </p:nvPr>
        </p:nvSpPr>
        <p:spPr/>
        <p:txBody>
          <a:bodyPr/>
          <a:lstStyle/>
          <a:p>
            <a:r>
              <a:rPr lang="en-US"/>
              <a:t>Presentation - Attorney Advertisement </a:t>
            </a:r>
          </a:p>
        </p:txBody>
      </p:sp>
      <p:sp>
        <p:nvSpPr>
          <p:cNvPr id="6" name="Slide Number Placeholder 5"/>
          <p:cNvSpPr>
            <a:spLocks noGrp="1"/>
          </p:cNvSpPr>
          <p:nvPr>
            <p:ph type="sldNum" sz="quarter" idx="12"/>
          </p:nvPr>
        </p:nvSpPr>
        <p:spPr/>
        <p:txBody>
          <a:bodyPr/>
          <a:lstStyle/>
          <a:p>
            <a:fld id="{51A1E891-AE4D-413B-9C26-624E5D3475E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2C9DF1-866E-4673-AE01-FDED38629723}" type="datetime1">
              <a:rPr lang="en-US" smtClean="0"/>
              <a:t>8/21/2024</a:t>
            </a:fld>
            <a:endParaRPr lang="en-US"/>
          </a:p>
        </p:txBody>
      </p:sp>
      <p:sp>
        <p:nvSpPr>
          <p:cNvPr id="5" name="Footer Placeholder 4"/>
          <p:cNvSpPr>
            <a:spLocks noGrp="1"/>
          </p:cNvSpPr>
          <p:nvPr>
            <p:ph type="ftr" sz="quarter" idx="11"/>
          </p:nvPr>
        </p:nvSpPr>
        <p:spPr/>
        <p:txBody>
          <a:bodyPr/>
          <a:lstStyle/>
          <a:p>
            <a:r>
              <a:rPr lang="en-US"/>
              <a:t>Presentation - Attorney Advertisement </a:t>
            </a:r>
          </a:p>
        </p:txBody>
      </p:sp>
      <p:sp>
        <p:nvSpPr>
          <p:cNvPr id="6" name="Slide Number Placeholder 5"/>
          <p:cNvSpPr>
            <a:spLocks noGrp="1"/>
          </p:cNvSpPr>
          <p:nvPr>
            <p:ph type="sldNum" sz="quarter" idx="12"/>
          </p:nvPr>
        </p:nvSpPr>
        <p:spPr/>
        <p:txBody>
          <a:bodyPr/>
          <a:lstStyle/>
          <a:p>
            <a:fld id="{51A1E891-AE4D-413B-9C26-624E5D3475E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CA7640-0401-46B6-9332-9048D9EE11A5}" type="datetime1">
              <a:rPr lang="en-US" smtClean="0"/>
              <a:t>8/21/2024</a:t>
            </a:fld>
            <a:endParaRPr lang="en-US"/>
          </a:p>
        </p:txBody>
      </p:sp>
      <p:sp>
        <p:nvSpPr>
          <p:cNvPr id="5" name="Footer Placeholder 4"/>
          <p:cNvSpPr>
            <a:spLocks noGrp="1"/>
          </p:cNvSpPr>
          <p:nvPr>
            <p:ph type="ftr" sz="quarter" idx="11"/>
          </p:nvPr>
        </p:nvSpPr>
        <p:spPr/>
        <p:txBody>
          <a:bodyPr/>
          <a:lstStyle/>
          <a:p>
            <a:r>
              <a:rPr lang="en-US"/>
              <a:t>Presentation - Attorney Advertisement </a:t>
            </a:r>
          </a:p>
        </p:txBody>
      </p:sp>
      <p:sp>
        <p:nvSpPr>
          <p:cNvPr id="6" name="Slide Number Placeholder 5"/>
          <p:cNvSpPr>
            <a:spLocks noGrp="1"/>
          </p:cNvSpPr>
          <p:nvPr>
            <p:ph type="sldNum" sz="quarter" idx="12"/>
          </p:nvPr>
        </p:nvSpPr>
        <p:spPr/>
        <p:txBody>
          <a:bodyPr/>
          <a:lstStyle/>
          <a:p>
            <a:fld id="{51A1E891-AE4D-413B-9C26-624E5D3475E3}"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475139-F908-4E70-9BAC-7E3FE12FD681}" type="datetime1">
              <a:rPr lang="en-US" smtClean="0"/>
              <a:t>8/21/2024</a:t>
            </a:fld>
            <a:endParaRPr lang="en-US"/>
          </a:p>
        </p:txBody>
      </p:sp>
      <p:sp>
        <p:nvSpPr>
          <p:cNvPr id="5" name="Footer Placeholder 4"/>
          <p:cNvSpPr>
            <a:spLocks noGrp="1"/>
          </p:cNvSpPr>
          <p:nvPr>
            <p:ph type="ftr" sz="quarter" idx="11"/>
          </p:nvPr>
        </p:nvSpPr>
        <p:spPr/>
        <p:txBody>
          <a:bodyPr/>
          <a:lstStyle/>
          <a:p>
            <a:r>
              <a:rPr lang="en-US"/>
              <a:t>Presentation - Attorney Advertisement </a:t>
            </a:r>
          </a:p>
        </p:txBody>
      </p:sp>
      <p:sp>
        <p:nvSpPr>
          <p:cNvPr id="6" name="Slide Number Placeholder 5"/>
          <p:cNvSpPr>
            <a:spLocks noGrp="1"/>
          </p:cNvSpPr>
          <p:nvPr>
            <p:ph type="sldNum" sz="quarter" idx="12"/>
          </p:nvPr>
        </p:nvSpPr>
        <p:spPr/>
        <p:txBody>
          <a:bodyPr/>
          <a:lstStyle/>
          <a:p>
            <a:fld id="{51A1E891-AE4D-413B-9C26-624E5D3475E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B25A144-D6DC-4204-A0CC-1C2B07730405}" type="datetime1">
              <a:rPr lang="en-US" smtClean="0"/>
              <a:t>8/21/2024</a:t>
            </a:fld>
            <a:endParaRPr lang="en-US"/>
          </a:p>
        </p:txBody>
      </p:sp>
      <p:sp>
        <p:nvSpPr>
          <p:cNvPr id="6" name="Footer Placeholder 5"/>
          <p:cNvSpPr>
            <a:spLocks noGrp="1"/>
          </p:cNvSpPr>
          <p:nvPr>
            <p:ph type="ftr" sz="quarter" idx="11"/>
          </p:nvPr>
        </p:nvSpPr>
        <p:spPr/>
        <p:txBody>
          <a:bodyPr/>
          <a:lstStyle/>
          <a:p>
            <a:r>
              <a:rPr lang="en-US"/>
              <a:t>Presentation - Attorney Advertisement </a:t>
            </a:r>
          </a:p>
        </p:txBody>
      </p:sp>
      <p:sp>
        <p:nvSpPr>
          <p:cNvPr id="7" name="Slide Number Placeholder 6"/>
          <p:cNvSpPr>
            <a:spLocks noGrp="1"/>
          </p:cNvSpPr>
          <p:nvPr>
            <p:ph type="sldNum" sz="quarter" idx="12"/>
          </p:nvPr>
        </p:nvSpPr>
        <p:spPr/>
        <p:txBody>
          <a:bodyPr/>
          <a:lstStyle/>
          <a:p>
            <a:fld id="{51A1E891-AE4D-413B-9C26-624E5D3475E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BD3EC6E-A754-4430-B1F6-B2CEE4E3E7DE}" type="datetime1">
              <a:rPr lang="en-US" smtClean="0"/>
              <a:t>8/21/2024</a:t>
            </a:fld>
            <a:endParaRPr lang="en-US"/>
          </a:p>
        </p:txBody>
      </p:sp>
      <p:sp>
        <p:nvSpPr>
          <p:cNvPr id="8" name="Footer Placeholder 7"/>
          <p:cNvSpPr>
            <a:spLocks noGrp="1"/>
          </p:cNvSpPr>
          <p:nvPr>
            <p:ph type="ftr" sz="quarter" idx="11"/>
          </p:nvPr>
        </p:nvSpPr>
        <p:spPr/>
        <p:txBody>
          <a:bodyPr/>
          <a:lstStyle/>
          <a:p>
            <a:r>
              <a:rPr lang="en-US"/>
              <a:t>Presentation - Attorney Advertisement </a:t>
            </a:r>
          </a:p>
        </p:txBody>
      </p:sp>
      <p:sp>
        <p:nvSpPr>
          <p:cNvPr id="9" name="Slide Number Placeholder 8"/>
          <p:cNvSpPr>
            <a:spLocks noGrp="1"/>
          </p:cNvSpPr>
          <p:nvPr>
            <p:ph type="sldNum" sz="quarter" idx="12"/>
          </p:nvPr>
        </p:nvSpPr>
        <p:spPr/>
        <p:txBody>
          <a:bodyPr/>
          <a:lstStyle/>
          <a:p>
            <a:fld id="{51A1E891-AE4D-413B-9C26-624E5D3475E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C209A4-55A5-42B2-91E6-81B5ADF72D65}" type="datetime1">
              <a:rPr lang="en-US" smtClean="0"/>
              <a:t>8/21/2024</a:t>
            </a:fld>
            <a:endParaRPr lang="en-US"/>
          </a:p>
        </p:txBody>
      </p:sp>
      <p:sp>
        <p:nvSpPr>
          <p:cNvPr id="4" name="Footer Placeholder 3"/>
          <p:cNvSpPr>
            <a:spLocks noGrp="1"/>
          </p:cNvSpPr>
          <p:nvPr>
            <p:ph type="ftr" sz="quarter" idx="11"/>
          </p:nvPr>
        </p:nvSpPr>
        <p:spPr/>
        <p:txBody>
          <a:bodyPr/>
          <a:lstStyle/>
          <a:p>
            <a:r>
              <a:rPr lang="en-US"/>
              <a:t>Presentation - Attorney Advertisement </a:t>
            </a:r>
          </a:p>
        </p:txBody>
      </p:sp>
      <p:sp>
        <p:nvSpPr>
          <p:cNvPr id="5" name="Slide Number Placeholder 4"/>
          <p:cNvSpPr>
            <a:spLocks noGrp="1"/>
          </p:cNvSpPr>
          <p:nvPr>
            <p:ph type="sldNum" sz="quarter" idx="12"/>
          </p:nvPr>
        </p:nvSpPr>
        <p:spPr/>
        <p:txBody>
          <a:bodyPr/>
          <a:lstStyle/>
          <a:p>
            <a:fld id="{51A1E891-AE4D-413B-9C26-624E5D3475E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75B03E-4029-404F-A038-01A4E237BB25}" type="datetime1">
              <a:rPr lang="en-US" smtClean="0"/>
              <a:t>8/21/2024</a:t>
            </a:fld>
            <a:endParaRPr lang="en-US"/>
          </a:p>
        </p:txBody>
      </p:sp>
      <p:sp>
        <p:nvSpPr>
          <p:cNvPr id="3" name="Footer Placeholder 2"/>
          <p:cNvSpPr>
            <a:spLocks noGrp="1"/>
          </p:cNvSpPr>
          <p:nvPr>
            <p:ph type="ftr" sz="quarter" idx="11"/>
          </p:nvPr>
        </p:nvSpPr>
        <p:spPr/>
        <p:txBody>
          <a:bodyPr/>
          <a:lstStyle/>
          <a:p>
            <a:r>
              <a:rPr lang="en-US"/>
              <a:t>Presentation - Attorney Advertisement </a:t>
            </a:r>
          </a:p>
        </p:txBody>
      </p:sp>
      <p:sp>
        <p:nvSpPr>
          <p:cNvPr id="4" name="Slide Number Placeholder 3"/>
          <p:cNvSpPr>
            <a:spLocks noGrp="1"/>
          </p:cNvSpPr>
          <p:nvPr>
            <p:ph type="sldNum" sz="quarter" idx="12"/>
          </p:nvPr>
        </p:nvSpPr>
        <p:spPr/>
        <p:txBody>
          <a:bodyPr/>
          <a:lstStyle/>
          <a:p>
            <a:fld id="{51A1E891-AE4D-413B-9C26-624E5D3475E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C6659CF-9916-4FDA-ADBA-91DC689E4CA8}" type="datetime1">
              <a:rPr lang="en-US" smtClean="0"/>
              <a:t>8/21/2024</a:t>
            </a:fld>
            <a:endParaRPr lang="en-US"/>
          </a:p>
        </p:txBody>
      </p:sp>
      <p:sp>
        <p:nvSpPr>
          <p:cNvPr id="6" name="Footer Placeholder 5"/>
          <p:cNvSpPr>
            <a:spLocks noGrp="1"/>
          </p:cNvSpPr>
          <p:nvPr>
            <p:ph type="ftr" sz="quarter" idx="11"/>
          </p:nvPr>
        </p:nvSpPr>
        <p:spPr/>
        <p:txBody>
          <a:bodyPr/>
          <a:lstStyle/>
          <a:p>
            <a:r>
              <a:rPr lang="en-US"/>
              <a:t>Presentation - Attorney Advertisement </a:t>
            </a:r>
          </a:p>
        </p:txBody>
      </p:sp>
      <p:sp>
        <p:nvSpPr>
          <p:cNvPr id="7" name="Slide Number Placeholder 6"/>
          <p:cNvSpPr>
            <a:spLocks noGrp="1"/>
          </p:cNvSpPr>
          <p:nvPr>
            <p:ph type="sldNum" sz="quarter" idx="12"/>
          </p:nvPr>
        </p:nvSpPr>
        <p:spPr/>
        <p:txBody>
          <a:bodyPr/>
          <a:lstStyle/>
          <a:p>
            <a:fld id="{51A1E891-AE4D-413B-9C26-624E5D3475E3}"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A3977298-0F94-44C4-8B85-B843B712D843}" type="datetime1">
              <a:rPr lang="en-US" smtClean="0"/>
              <a:t>8/21/2024</a:t>
            </a:fld>
            <a:endParaRPr lang="en-US"/>
          </a:p>
        </p:txBody>
      </p:sp>
      <p:sp>
        <p:nvSpPr>
          <p:cNvPr id="9" name="Slide Number Placeholder 8"/>
          <p:cNvSpPr>
            <a:spLocks noGrp="1"/>
          </p:cNvSpPr>
          <p:nvPr>
            <p:ph type="sldNum" sz="quarter" idx="11"/>
          </p:nvPr>
        </p:nvSpPr>
        <p:spPr/>
        <p:txBody>
          <a:bodyPr/>
          <a:lstStyle/>
          <a:p>
            <a:fld id="{51A1E891-AE4D-413B-9C26-624E5D3475E3}" type="slidenum">
              <a:rPr lang="en-US" smtClean="0"/>
              <a:t>‹#›</a:t>
            </a:fld>
            <a:endParaRPr lang="en-US"/>
          </a:p>
        </p:txBody>
      </p:sp>
      <p:sp>
        <p:nvSpPr>
          <p:cNvPr id="10" name="Footer Placeholder 9"/>
          <p:cNvSpPr>
            <a:spLocks noGrp="1"/>
          </p:cNvSpPr>
          <p:nvPr>
            <p:ph type="ftr" sz="quarter" idx="12"/>
          </p:nvPr>
        </p:nvSpPr>
        <p:spPr/>
        <p:txBody>
          <a:bodyPr/>
          <a:lstStyle/>
          <a:p>
            <a:r>
              <a:rPr lang="en-US"/>
              <a:t>Presentation - Attorney Advertisement </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51A1E891-AE4D-413B-9C26-624E5D3475E3}"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r>
              <a:rPr lang="en-US"/>
              <a:t>Presentation - Attorney Advertisement </a:t>
            </a: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EDE34EE-3882-4B08-B8E3-BC886CBE3313}" type="datetime1">
              <a:rPr lang="en-US" smtClean="0"/>
              <a:t>8/21/2024</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choosework.ssa.gov/about/work-incentives/index.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regina@brandowlaw.com" TargetMode="External"/><Relationship Id="rId2" Type="http://schemas.openxmlformats.org/officeDocument/2006/relationships/hyperlink" Target="mailto:Behnstedt.consultingllc@gmail.com"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886200"/>
            <a:ext cx="9144000" cy="1470025"/>
          </a:xfrm>
        </p:spPr>
        <p:txBody>
          <a:bodyPr/>
          <a:lstStyle/>
          <a:p>
            <a:r>
              <a:rPr lang="en-US" sz="3600" b="1"/>
              <a:t>Highlights </a:t>
            </a:r>
            <a:r>
              <a:rPr lang="en-US" sz="3600" b="1" dirty="0"/>
              <a:t>of  Social Security Family Benefits &amp; Person Working  Incentives</a:t>
            </a:r>
          </a:p>
        </p:txBody>
      </p:sp>
      <p:sp>
        <p:nvSpPr>
          <p:cNvPr id="3" name="Subtitle 2"/>
          <p:cNvSpPr>
            <a:spLocks noGrp="1"/>
          </p:cNvSpPr>
          <p:nvPr>
            <p:ph type="subTitle" idx="1"/>
          </p:nvPr>
        </p:nvSpPr>
        <p:spPr>
          <a:xfrm>
            <a:off x="0" y="5257800"/>
            <a:ext cx="9144000" cy="838200"/>
          </a:xfrm>
        </p:spPr>
        <p:txBody>
          <a:bodyPr>
            <a:noAutofit/>
          </a:bodyPr>
          <a:lstStyle/>
          <a:p>
            <a:endParaRPr lang="en-US" sz="1800" dirty="0"/>
          </a:p>
          <a:p>
            <a:pPr lvl="0" eaLnBrk="0" fontAlgn="base" hangingPunct="0">
              <a:spcBef>
                <a:spcPct val="0"/>
              </a:spcBef>
              <a:spcAft>
                <a:spcPct val="0"/>
              </a:spcAft>
            </a:pPr>
            <a:r>
              <a:rPr lang="en-US" altLang="en-US" sz="1800" b="1" dirty="0">
                <a:solidFill>
                  <a:srgbClr val="44546A"/>
                </a:solidFill>
                <a:latin typeface="Calibri" pitchFamily="34" charset="0"/>
                <a:ea typeface="Times New Roman" pitchFamily="18" charset="0"/>
                <a:cs typeface="Times New Roman" pitchFamily="18" charset="0"/>
              </a:rPr>
              <a:t>PRESENTED BY TINA BEHNSTEDT &amp; REGINA BRANDOW, ESQ. </a:t>
            </a:r>
            <a:endParaRPr lang="en-US" altLang="en-US" sz="1800" dirty="0">
              <a:solidFill>
                <a:schemeClr val="tx1"/>
              </a:solidFill>
              <a:latin typeface="Arial" pitchFamily="34" charset="0"/>
              <a:cs typeface="Arial" pitchFamily="34" charset="0"/>
            </a:endParaRPr>
          </a:p>
        </p:txBody>
      </p:sp>
      <p:cxnSp>
        <p:nvCxnSpPr>
          <p:cNvPr id="6" name="Straight Connector 5"/>
          <p:cNvCxnSpPr/>
          <p:nvPr/>
        </p:nvCxnSpPr>
        <p:spPr>
          <a:xfrm>
            <a:off x="381000" y="5486400"/>
            <a:ext cx="8458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DD841EFE-6767-63F9-78AC-0820BB0C0803}"/>
              </a:ext>
            </a:extLst>
          </p:cNvPr>
          <p:cNvSpPr txBox="1"/>
          <p:nvPr/>
        </p:nvSpPr>
        <p:spPr>
          <a:xfrm>
            <a:off x="1219200" y="609600"/>
            <a:ext cx="5592392" cy="3077766"/>
          </a:xfrm>
          <a:prstGeom prst="rect">
            <a:avLst/>
          </a:prstGeom>
          <a:noFill/>
        </p:spPr>
        <p:txBody>
          <a:bodyPr wrap="square">
            <a:spAutoFit/>
          </a:bodyPr>
          <a:lstStyle/>
          <a:p>
            <a:pPr algn="ctr"/>
            <a:r>
              <a:rPr lang="en-US" sz="4400" b="1" dirty="0"/>
              <a:t>BEHNSTEDT CONSULTING </a:t>
            </a:r>
          </a:p>
          <a:p>
            <a:pPr algn="ctr"/>
            <a:r>
              <a:rPr lang="en-US" sz="4400" b="1" dirty="0"/>
              <a:t>&amp; </a:t>
            </a:r>
          </a:p>
          <a:p>
            <a:pPr algn="ctr"/>
            <a:r>
              <a:rPr lang="en-US" sz="4400" b="1" dirty="0"/>
              <a:t>BRANDOWLAW </a:t>
            </a:r>
          </a:p>
          <a:p>
            <a:pPr algn="ctr"/>
            <a:endParaRPr lang="en-US" sz="1800" dirty="0"/>
          </a:p>
        </p:txBody>
      </p:sp>
    </p:spTree>
    <p:extLst>
      <p:ext uri="{BB962C8B-B14F-4D97-AF65-F5344CB8AC3E}">
        <p14:creationId xmlns:p14="http://schemas.microsoft.com/office/powerpoint/2010/main" val="3409117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2521D-86B5-DBB6-2ECA-084B0115BFAB}"/>
              </a:ext>
            </a:extLst>
          </p:cNvPr>
          <p:cNvSpPr>
            <a:spLocks noGrp="1"/>
          </p:cNvSpPr>
          <p:nvPr>
            <p:ph type="title"/>
          </p:nvPr>
        </p:nvSpPr>
        <p:spPr/>
        <p:txBody>
          <a:bodyPr/>
          <a:lstStyle/>
          <a:p>
            <a:r>
              <a:rPr lang="en-US" sz="2800" dirty="0"/>
              <a:t>CDB is entitled to work incentives such as: </a:t>
            </a:r>
          </a:p>
        </p:txBody>
      </p:sp>
      <p:sp>
        <p:nvSpPr>
          <p:cNvPr id="4" name="Date Placeholder 3">
            <a:extLst>
              <a:ext uri="{FF2B5EF4-FFF2-40B4-BE49-F238E27FC236}">
                <a16:creationId xmlns:a16="http://schemas.microsoft.com/office/drawing/2014/main" id="{AB4EED68-D39D-4D34-8C72-A8C8BCDC005F}"/>
              </a:ext>
            </a:extLst>
          </p:cNvPr>
          <p:cNvSpPr>
            <a:spLocks noGrp="1"/>
          </p:cNvSpPr>
          <p:nvPr>
            <p:ph type="dt" sz="half" idx="10"/>
          </p:nvPr>
        </p:nvSpPr>
        <p:spPr/>
        <p:txBody>
          <a:bodyPr/>
          <a:lstStyle/>
          <a:p>
            <a:fld id="{A1F5DE14-7387-4727-8BA0-7D792F291431}" type="datetime1">
              <a:rPr lang="en-US" smtClean="0"/>
              <a:t>8/21/2024</a:t>
            </a:fld>
            <a:endParaRPr lang="en-US"/>
          </a:p>
        </p:txBody>
      </p:sp>
      <p:sp>
        <p:nvSpPr>
          <p:cNvPr id="5" name="Footer Placeholder 4">
            <a:extLst>
              <a:ext uri="{FF2B5EF4-FFF2-40B4-BE49-F238E27FC236}">
                <a16:creationId xmlns:a16="http://schemas.microsoft.com/office/drawing/2014/main" id="{177D2895-9A8D-D9A7-9640-D3ED99C10A6A}"/>
              </a:ext>
            </a:extLst>
          </p:cNvPr>
          <p:cNvSpPr>
            <a:spLocks noGrp="1"/>
          </p:cNvSpPr>
          <p:nvPr>
            <p:ph type="ftr" sz="quarter" idx="11"/>
          </p:nvPr>
        </p:nvSpPr>
        <p:spPr/>
        <p:txBody>
          <a:bodyPr/>
          <a:lstStyle/>
          <a:p>
            <a:r>
              <a:rPr lang="en-US"/>
              <a:t>Presentation - Attorney Advertisement </a:t>
            </a:r>
          </a:p>
        </p:txBody>
      </p:sp>
      <p:sp>
        <p:nvSpPr>
          <p:cNvPr id="6" name="Slide Number Placeholder 5">
            <a:extLst>
              <a:ext uri="{FF2B5EF4-FFF2-40B4-BE49-F238E27FC236}">
                <a16:creationId xmlns:a16="http://schemas.microsoft.com/office/drawing/2014/main" id="{C7CE5A7A-DE77-CE6E-DB65-F2DDAAD106B3}"/>
              </a:ext>
            </a:extLst>
          </p:cNvPr>
          <p:cNvSpPr>
            <a:spLocks noGrp="1"/>
          </p:cNvSpPr>
          <p:nvPr>
            <p:ph type="sldNum" sz="quarter" idx="12"/>
          </p:nvPr>
        </p:nvSpPr>
        <p:spPr/>
        <p:txBody>
          <a:bodyPr/>
          <a:lstStyle/>
          <a:p>
            <a:fld id="{51A1E891-AE4D-413B-9C26-624E5D3475E3}" type="slidenum">
              <a:rPr lang="en-US" smtClean="0"/>
              <a:t>10</a:t>
            </a:fld>
            <a:endParaRPr lang="en-US" dirty="0"/>
          </a:p>
        </p:txBody>
      </p:sp>
      <p:sp>
        <p:nvSpPr>
          <p:cNvPr id="8" name="TextBox 7">
            <a:extLst>
              <a:ext uri="{FF2B5EF4-FFF2-40B4-BE49-F238E27FC236}">
                <a16:creationId xmlns:a16="http://schemas.microsoft.com/office/drawing/2014/main" id="{84BBED37-D748-36BB-CE81-7ADA97FC6B18}"/>
              </a:ext>
            </a:extLst>
          </p:cNvPr>
          <p:cNvSpPr txBox="1"/>
          <p:nvPr/>
        </p:nvSpPr>
        <p:spPr>
          <a:xfrm>
            <a:off x="1083415" y="1143000"/>
            <a:ext cx="5791200" cy="3970318"/>
          </a:xfrm>
          <a:prstGeom prst="rect">
            <a:avLst/>
          </a:prstGeom>
          <a:noFill/>
        </p:spPr>
        <p:txBody>
          <a:bodyPr wrap="square">
            <a:spAutoFit/>
          </a:bodyPr>
          <a:lstStyle/>
          <a:p>
            <a:r>
              <a:rPr lang="en-US" dirty="0"/>
              <a:t>• Trial Work Period (TWP)</a:t>
            </a:r>
          </a:p>
          <a:p>
            <a:r>
              <a:rPr lang="en-US" dirty="0"/>
              <a:t>• Extended Period of Eligibility (EPE)</a:t>
            </a:r>
          </a:p>
          <a:p>
            <a:r>
              <a:rPr lang="en-US" dirty="0"/>
              <a:t>• Grace Period</a:t>
            </a:r>
          </a:p>
          <a:p>
            <a:r>
              <a:rPr lang="en-US" dirty="0"/>
              <a:t>• Impairment Related Work Expenses (IRWE)</a:t>
            </a:r>
          </a:p>
          <a:p>
            <a:r>
              <a:rPr lang="en-US" dirty="0"/>
              <a:t>• Subsidies and Special Conditions</a:t>
            </a:r>
          </a:p>
          <a:p>
            <a:r>
              <a:rPr lang="en-US" dirty="0"/>
              <a:t>• Unsuccessful Work Attempts (UWA)</a:t>
            </a:r>
          </a:p>
          <a:p>
            <a:r>
              <a:rPr lang="en-US" dirty="0"/>
              <a:t>• Income Averaging</a:t>
            </a:r>
          </a:p>
          <a:p>
            <a:r>
              <a:rPr lang="en-US" dirty="0"/>
              <a:t>• Extended Period of Medicare Coverage (EPMC)</a:t>
            </a:r>
          </a:p>
          <a:p>
            <a:r>
              <a:rPr lang="en-US" dirty="0"/>
              <a:t>• Expedited Reinstatement (</a:t>
            </a:r>
            <a:r>
              <a:rPr lang="en-US" dirty="0" err="1"/>
              <a:t>ExR</a:t>
            </a:r>
            <a:r>
              <a:rPr lang="en-US" dirty="0"/>
              <a:t>)</a:t>
            </a:r>
          </a:p>
          <a:p>
            <a:endParaRPr lang="en-US" dirty="0"/>
          </a:p>
          <a:p>
            <a:r>
              <a:rPr lang="en-US" dirty="0"/>
              <a:t>• A CDB who loses entitlement due to medical</a:t>
            </a:r>
          </a:p>
          <a:p>
            <a:r>
              <a:rPr lang="en-US" dirty="0"/>
              <a:t>improvement, then becomes re-entitled within 7</a:t>
            </a:r>
          </a:p>
          <a:p>
            <a:r>
              <a:rPr lang="en-US" dirty="0"/>
              <a:t>years, gets a new Trial Work Period (TWP) and</a:t>
            </a:r>
          </a:p>
          <a:p>
            <a:r>
              <a:rPr lang="en-US" dirty="0"/>
              <a:t>other work incentives.</a:t>
            </a:r>
          </a:p>
        </p:txBody>
      </p:sp>
    </p:spTree>
    <p:extLst>
      <p:ext uri="{BB962C8B-B14F-4D97-AF65-F5344CB8AC3E}">
        <p14:creationId xmlns:p14="http://schemas.microsoft.com/office/powerpoint/2010/main" val="906620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328BA-61F3-EBF4-BD1F-B112633698F9}"/>
              </a:ext>
            </a:extLst>
          </p:cNvPr>
          <p:cNvSpPr>
            <a:spLocks noGrp="1"/>
          </p:cNvSpPr>
          <p:nvPr>
            <p:ph type="title"/>
          </p:nvPr>
        </p:nvSpPr>
        <p:spPr/>
        <p:txBody>
          <a:bodyPr/>
          <a:lstStyle/>
          <a:p>
            <a:r>
              <a:rPr lang="en-US" dirty="0"/>
              <a:t>Payments Terminate </a:t>
            </a:r>
          </a:p>
        </p:txBody>
      </p:sp>
      <p:sp>
        <p:nvSpPr>
          <p:cNvPr id="3" name="Content Placeholder 2">
            <a:extLst>
              <a:ext uri="{FF2B5EF4-FFF2-40B4-BE49-F238E27FC236}">
                <a16:creationId xmlns:a16="http://schemas.microsoft.com/office/drawing/2014/main" id="{CD84064E-EA02-7E48-17F0-3B69D914192D}"/>
              </a:ext>
            </a:extLst>
          </p:cNvPr>
          <p:cNvSpPr>
            <a:spLocks noGrp="1"/>
          </p:cNvSpPr>
          <p:nvPr>
            <p:ph idx="1"/>
          </p:nvPr>
        </p:nvSpPr>
        <p:spPr/>
        <p:txBody>
          <a:bodyPr/>
          <a:lstStyle/>
          <a:p>
            <a:pPr marL="114300" indent="0">
              <a:buNone/>
            </a:pPr>
            <a:r>
              <a:rPr lang="en-US" sz="2000" dirty="0"/>
              <a:t>• The termination of a DIB for the parent or grandparent on whose record the CDB is received unless the parent or grandparent had DIB terminated due to death or entitlement to a RIB (NOTE: If the parent’s or grandparent’s DIB is suspended due to SGA after the TWP, the CDB is also suspended.)  </a:t>
            </a:r>
            <a:r>
              <a:rPr lang="en-US" sz="2000" i="1" dirty="0"/>
              <a:t>Their benefits are tied together.</a:t>
            </a:r>
          </a:p>
          <a:p>
            <a:pPr marL="114300" indent="0">
              <a:buNone/>
            </a:pPr>
            <a:endParaRPr lang="en-US" sz="2000" dirty="0"/>
          </a:p>
          <a:p>
            <a:endParaRPr lang="en-US" dirty="0"/>
          </a:p>
        </p:txBody>
      </p:sp>
      <p:sp>
        <p:nvSpPr>
          <p:cNvPr id="4" name="Date Placeholder 3">
            <a:extLst>
              <a:ext uri="{FF2B5EF4-FFF2-40B4-BE49-F238E27FC236}">
                <a16:creationId xmlns:a16="http://schemas.microsoft.com/office/drawing/2014/main" id="{CBB7650C-B450-DFCD-919C-FE48D771E4EE}"/>
              </a:ext>
            </a:extLst>
          </p:cNvPr>
          <p:cNvSpPr>
            <a:spLocks noGrp="1"/>
          </p:cNvSpPr>
          <p:nvPr>
            <p:ph type="dt" sz="half" idx="10"/>
          </p:nvPr>
        </p:nvSpPr>
        <p:spPr/>
        <p:txBody>
          <a:bodyPr/>
          <a:lstStyle/>
          <a:p>
            <a:fld id="{91CA7640-0401-46B6-9332-9048D9EE11A5}" type="datetime1">
              <a:rPr lang="en-US" smtClean="0"/>
              <a:t>8/21/2024</a:t>
            </a:fld>
            <a:endParaRPr lang="en-US"/>
          </a:p>
        </p:txBody>
      </p:sp>
      <p:sp>
        <p:nvSpPr>
          <p:cNvPr id="5" name="Footer Placeholder 4">
            <a:extLst>
              <a:ext uri="{FF2B5EF4-FFF2-40B4-BE49-F238E27FC236}">
                <a16:creationId xmlns:a16="http://schemas.microsoft.com/office/drawing/2014/main" id="{578CBDFA-6C32-C1B2-55FD-CCEFCDD2AEFC}"/>
              </a:ext>
            </a:extLst>
          </p:cNvPr>
          <p:cNvSpPr>
            <a:spLocks noGrp="1"/>
          </p:cNvSpPr>
          <p:nvPr>
            <p:ph type="ftr" sz="quarter" idx="11"/>
          </p:nvPr>
        </p:nvSpPr>
        <p:spPr/>
        <p:txBody>
          <a:bodyPr/>
          <a:lstStyle/>
          <a:p>
            <a:r>
              <a:rPr lang="en-US"/>
              <a:t>Presentation - Attorney Advertisement </a:t>
            </a:r>
          </a:p>
        </p:txBody>
      </p:sp>
      <p:sp>
        <p:nvSpPr>
          <p:cNvPr id="6" name="Slide Number Placeholder 5">
            <a:extLst>
              <a:ext uri="{FF2B5EF4-FFF2-40B4-BE49-F238E27FC236}">
                <a16:creationId xmlns:a16="http://schemas.microsoft.com/office/drawing/2014/main" id="{BE0AFBBC-107E-9900-0B88-9B58BE3C1D45}"/>
              </a:ext>
            </a:extLst>
          </p:cNvPr>
          <p:cNvSpPr>
            <a:spLocks noGrp="1"/>
          </p:cNvSpPr>
          <p:nvPr>
            <p:ph type="sldNum" sz="quarter" idx="12"/>
          </p:nvPr>
        </p:nvSpPr>
        <p:spPr/>
        <p:txBody>
          <a:bodyPr/>
          <a:lstStyle/>
          <a:p>
            <a:fld id="{51A1E891-AE4D-413B-9C26-624E5D3475E3}" type="slidenum">
              <a:rPr lang="en-US" smtClean="0"/>
              <a:t>11</a:t>
            </a:fld>
            <a:endParaRPr lang="en-US" dirty="0"/>
          </a:p>
        </p:txBody>
      </p:sp>
    </p:spTree>
    <p:extLst>
      <p:ext uri="{BB962C8B-B14F-4D97-AF65-F5344CB8AC3E}">
        <p14:creationId xmlns:p14="http://schemas.microsoft.com/office/powerpoint/2010/main" val="1527197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050E9-475D-B5B1-631E-BF4A224D0629}"/>
              </a:ext>
            </a:extLst>
          </p:cNvPr>
          <p:cNvSpPr>
            <a:spLocks noGrp="1"/>
          </p:cNvSpPr>
          <p:nvPr>
            <p:ph type="title"/>
          </p:nvPr>
        </p:nvSpPr>
        <p:spPr/>
        <p:txBody>
          <a:bodyPr/>
          <a:lstStyle/>
          <a:p>
            <a:r>
              <a:rPr lang="en-US" dirty="0"/>
              <a:t>Medicare</a:t>
            </a:r>
          </a:p>
        </p:txBody>
      </p:sp>
      <p:sp>
        <p:nvSpPr>
          <p:cNvPr id="3" name="Content Placeholder 2">
            <a:extLst>
              <a:ext uri="{FF2B5EF4-FFF2-40B4-BE49-F238E27FC236}">
                <a16:creationId xmlns:a16="http://schemas.microsoft.com/office/drawing/2014/main" id="{55D416F3-B83D-3EBF-B5F6-8B32E8A5E793}"/>
              </a:ext>
            </a:extLst>
          </p:cNvPr>
          <p:cNvSpPr>
            <a:spLocks noGrp="1"/>
          </p:cNvSpPr>
          <p:nvPr>
            <p:ph idx="1"/>
          </p:nvPr>
        </p:nvSpPr>
        <p:spPr/>
        <p:txBody>
          <a:bodyPr>
            <a:normAutofit/>
          </a:bodyPr>
          <a:lstStyle/>
          <a:p>
            <a:r>
              <a:rPr lang="en-US" dirty="0"/>
              <a:t>A CDB can’t qualify for Medicare until at least age 20 (24 months after the minimum CDB eligibility age of 18), unless they have ALS.</a:t>
            </a:r>
          </a:p>
          <a:p>
            <a:endParaRPr lang="en-US" dirty="0"/>
          </a:p>
          <a:p>
            <a:r>
              <a:rPr lang="en-US" dirty="0"/>
              <a:t> If a CDB loses entitlement, then becomes entitled again within 7 years, they do not need to serve another 24-month qualifying period for Medicare. </a:t>
            </a:r>
          </a:p>
          <a:p>
            <a:endParaRPr lang="en-US" dirty="0"/>
          </a:p>
          <a:p>
            <a:pPr marL="114300" indent="0">
              <a:buNone/>
            </a:pPr>
            <a:endParaRPr lang="en-US" dirty="0"/>
          </a:p>
        </p:txBody>
      </p:sp>
      <p:sp>
        <p:nvSpPr>
          <p:cNvPr id="4" name="Date Placeholder 3">
            <a:extLst>
              <a:ext uri="{FF2B5EF4-FFF2-40B4-BE49-F238E27FC236}">
                <a16:creationId xmlns:a16="http://schemas.microsoft.com/office/drawing/2014/main" id="{50EB2ADD-D6DA-102B-691E-49CF57DB5596}"/>
              </a:ext>
            </a:extLst>
          </p:cNvPr>
          <p:cNvSpPr>
            <a:spLocks noGrp="1"/>
          </p:cNvSpPr>
          <p:nvPr>
            <p:ph type="dt" sz="half" idx="10"/>
          </p:nvPr>
        </p:nvSpPr>
        <p:spPr/>
        <p:txBody>
          <a:bodyPr/>
          <a:lstStyle/>
          <a:p>
            <a:fld id="{99889A32-B37E-407A-BD27-271919AA045F}" type="datetime1">
              <a:rPr lang="en-US" smtClean="0"/>
              <a:t>8/21/2024</a:t>
            </a:fld>
            <a:endParaRPr lang="en-US"/>
          </a:p>
        </p:txBody>
      </p:sp>
      <p:sp>
        <p:nvSpPr>
          <p:cNvPr id="5" name="Footer Placeholder 4">
            <a:extLst>
              <a:ext uri="{FF2B5EF4-FFF2-40B4-BE49-F238E27FC236}">
                <a16:creationId xmlns:a16="http://schemas.microsoft.com/office/drawing/2014/main" id="{5156507F-1D35-338B-DB20-CE2C873370B4}"/>
              </a:ext>
            </a:extLst>
          </p:cNvPr>
          <p:cNvSpPr>
            <a:spLocks noGrp="1"/>
          </p:cNvSpPr>
          <p:nvPr>
            <p:ph type="ftr" sz="quarter" idx="11"/>
          </p:nvPr>
        </p:nvSpPr>
        <p:spPr/>
        <p:txBody>
          <a:bodyPr/>
          <a:lstStyle/>
          <a:p>
            <a:r>
              <a:rPr lang="en-US"/>
              <a:t>Presentation - Attorney Advertisement </a:t>
            </a:r>
          </a:p>
        </p:txBody>
      </p:sp>
      <p:sp>
        <p:nvSpPr>
          <p:cNvPr id="6" name="Slide Number Placeholder 5">
            <a:extLst>
              <a:ext uri="{FF2B5EF4-FFF2-40B4-BE49-F238E27FC236}">
                <a16:creationId xmlns:a16="http://schemas.microsoft.com/office/drawing/2014/main" id="{786DB623-5FED-70C2-C9A3-F99B8684F56A}"/>
              </a:ext>
            </a:extLst>
          </p:cNvPr>
          <p:cNvSpPr>
            <a:spLocks noGrp="1"/>
          </p:cNvSpPr>
          <p:nvPr>
            <p:ph type="sldNum" sz="quarter" idx="12"/>
          </p:nvPr>
        </p:nvSpPr>
        <p:spPr/>
        <p:txBody>
          <a:bodyPr/>
          <a:lstStyle/>
          <a:p>
            <a:fld id="{51A1E891-AE4D-413B-9C26-624E5D3475E3}" type="slidenum">
              <a:rPr lang="en-US" smtClean="0"/>
              <a:t>12</a:t>
            </a:fld>
            <a:endParaRPr lang="en-US" dirty="0"/>
          </a:p>
        </p:txBody>
      </p:sp>
    </p:spTree>
    <p:extLst>
      <p:ext uri="{BB962C8B-B14F-4D97-AF65-F5344CB8AC3E}">
        <p14:creationId xmlns:p14="http://schemas.microsoft.com/office/powerpoint/2010/main" val="5627511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67A47-930E-A6D9-4E26-2435ADDB09C9}"/>
              </a:ext>
            </a:extLst>
          </p:cNvPr>
          <p:cNvSpPr>
            <a:spLocks noGrp="1"/>
          </p:cNvSpPr>
          <p:nvPr>
            <p:ph type="title"/>
          </p:nvPr>
        </p:nvSpPr>
        <p:spPr/>
        <p:txBody>
          <a:bodyPr/>
          <a:lstStyle/>
          <a:p>
            <a:r>
              <a:rPr lang="en-US" dirty="0"/>
              <a:t>Issues relating to resources for CDB</a:t>
            </a:r>
          </a:p>
        </p:txBody>
      </p:sp>
      <p:sp>
        <p:nvSpPr>
          <p:cNvPr id="3" name="Content Placeholder 2">
            <a:extLst>
              <a:ext uri="{FF2B5EF4-FFF2-40B4-BE49-F238E27FC236}">
                <a16:creationId xmlns:a16="http://schemas.microsoft.com/office/drawing/2014/main" id="{388717E6-E4CA-D809-14A6-01728058EB88}"/>
              </a:ext>
            </a:extLst>
          </p:cNvPr>
          <p:cNvSpPr>
            <a:spLocks noGrp="1"/>
          </p:cNvSpPr>
          <p:nvPr>
            <p:ph idx="1"/>
          </p:nvPr>
        </p:nvSpPr>
        <p:spPr/>
        <p:txBody>
          <a:bodyPr>
            <a:normAutofit/>
          </a:bodyPr>
          <a:lstStyle/>
          <a:p>
            <a:r>
              <a:rPr lang="en-US" dirty="0"/>
              <a:t>Resource level – how much can a CDB have?</a:t>
            </a:r>
          </a:p>
          <a:p>
            <a:pPr lvl="1"/>
            <a:r>
              <a:rPr lang="en-US" dirty="0"/>
              <a:t>If NOT SSI – then Medicaid </a:t>
            </a:r>
          </a:p>
          <a:p>
            <a:pPr lvl="1"/>
            <a:r>
              <a:rPr lang="en-US" dirty="0"/>
              <a:t>If SSI/Medicaid - $2k</a:t>
            </a:r>
          </a:p>
          <a:p>
            <a:r>
              <a:rPr lang="en-US" dirty="0"/>
              <a:t>What is a resource - $ in person’s name (that includes grandma’s UGMA and or UTMA), joint accounts deemed all CDBs, savings bonds, college savings, cash value of life insurance policies, </a:t>
            </a:r>
          </a:p>
          <a:p>
            <a:r>
              <a:rPr lang="en-US" dirty="0"/>
              <a:t>Medicaid tied to SSI – monthly income overage? </a:t>
            </a:r>
          </a:p>
          <a:p>
            <a:r>
              <a:rPr lang="en-US" dirty="0"/>
              <a:t>RECOMMEND VERIFYING YOUR BENEFITS THROUGH SS – OBTAIN THE BPQY BY CALLING SSA OR ASKING FOR IT IN PERSON.</a:t>
            </a:r>
          </a:p>
          <a:p>
            <a:pPr marL="114300" indent="0">
              <a:buNone/>
            </a:pPr>
            <a:endParaRPr lang="en-US" dirty="0"/>
          </a:p>
        </p:txBody>
      </p:sp>
      <p:sp>
        <p:nvSpPr>
          <p:cNvPr id="4" name="Date Placeholder 3">
            <a:extLst>
              <a:ext uri="{FF2B5EF4-FFF2-40B4-BE49-F238E27FC236}">
                <a16:creationId xmlns:a16="http://schemas.microsoft.com/office/drawing/2014/main" id="{1F24A5A6-01F8-B6D6-6425-13A9BDC3952F}"/>
              </a:ext>
            </a:extLst>
          </p:cNvPr>
          <p:cNvSpPr>
            <a:spLocks noGrp="1"/>
          </p:cNvSpPr>
          <p:nvPr>
            <p:ph type="dt" sz="half" idx="10"/>
          </p:nvPr>
        </p:nvSpPr>
        <p:spPr/>
        <p:txBody>
          <a:bodyPr/>
          <a:lstStyle/>
          <a:p>
            <a:fld id="{91CA7640-0401-46B6-9332-9048D9EE11A5}" type="datetime1">
              <a:rPr lang="en-US" smtClean="0"/>
              <a:t>8/21/2024</a:t>
            </a:fld>
            <a:endParaRPr lang="en-US"/>
          </a:p>
        </p:txBody>
      </p:sp>
      <p:sp>
        <p:nvSpPr>
          <p:cNvPr id="5" name="Footer Placeholder 4">
            <a:extLst>
              <a:ext uri="{FF2B5EF4-FFF2-40B4-BE49-F238E27FC236}">
                <a16:creationId xmlns:a16="http://schemas.microsoft.com/office/drawing/2014/main" id="{3482DA92-FADF-543B-FFCC-759F00B9794C}"/>
              </a:ext>
            </a:extLst>
          </p:cNvPr>
          <p:cNvSpPr>
            <a:spLocks noGrp="1"/>
          </p:cNvSpPr>
          <p:nvPr>
            <p:ph type="ftr" sz="quarter" idx="11"/>
          </p:nvPr>
        </p:nvSpPr>
        <p:spPr/>
        <p:txBody>
          <a:bodyPr/>
          <a:lstStyle/>
          <a:p>
            <a:r>
              <a:rPr lang="en-US"/>
              <a:t>Presentation - Attorney Advertisement </a:t>
            </a:r>
          </a:p>
        </p:txBody>
      </p:sp>
      <p:sp>
        <p:nvSpPr>
          <p:cNvPr id="6" name="Slide Number Placeholder 5">
            <a:extLst>
              <a:ext uri="{FF2B5EF4-FFF2-40B4-BE49-F238E27FC236}">
                <a16:creationId xmlns:a16="http://schemas.microsoft.com/office/drawing/2014/main" id="{21BAF7DD-07E1-DE28-A64A-2498F6799B8B}"/>
              </a:ext>
            </a:extLst>
          </p:cNvPr>
          <p:cNvSpPr>
            <a:spLocks noGrp="1"/>
          </p:cNvSpPr>
          <p:nvPr>
            <p:ph type="sldNum" sz="quarter" idx="12"/>
          </p:nvPr>
        </p:nvSpPr>
        <p:spPr/>
        <p:txBody>
          <a:bodyPr/>
          <a:lstStyle/>
          <a:p>
            <a:fld id="{51A1E891-AE4D-413B-9C26-624E5D3475E3}" type="slidenum">
              <a:rPr lang="en-US" smtClean="0"/>
              <a:t>13</a:t>
            </a:fld>
            <a:endParaRPr lang="en-US" dirty="0"/>
          </a:p>
        </p:txBody>
      </p:sp>
    </p:spTree>
    <p:extLst>
      <p:ext uri="{BB962C8B-B14F-4D97-AF65-F5344CB8AC3E}">
        <p14:creationId xmlns:p14="http://schemas.microsoft.com/office/powerpoint/2010/main" val="1917183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Overview of Earnings highlights </a:t>
            </a:r>
          </a:p>
        </p:txBody>
      </p:sp>
      <p:sp>
        <p:nvSpPr>
          <p:cNvPr id="3" name="Content Placeholder 2"/>
          <p:cNvSpPr>
            <a:spLocks noGrp="1"/>
          </p:cNvSpPr>
          <p:nvPr>
            <p:ph idx="1"/>
          </p:nvPr>
        </p:nvSpPr>
        <p:spPr/>
        <p:txBody>
          <a:bodyPr>
            <a:normAutofit/>
          </a:bodyPr>
          <a:lstStyle/>
          <a:p>
            <a:pPr marL="0" indent="0" algn="ctr">
              <a:buNone/>
            </a:pPr>
            <a:r>
              <a:rPr lang="en-US" sz="2400" dirty="0"/>
              <a:t>Why Do Earnings and Work Incentive Use</a:t>
            </a:r>
          </a:p>
          <a:p>
            <a:pPr marL="0" indent="0" algn="ctr">
              <a:buNone/>
            </a:pPr>
            <a:r>
              <a:rPr lang="en-US" sz="2400" dirty="0"/>
              <a:t>Need to Be Reported?</a:t>
            </a:r>
          </a:p>
          <a:p>
            <a:pPr marL="0" indent="0" algn="ctr">
              <a:buNone/>
            </a:pPr>
            <a:endParaRPr lang="en-US" sz="2400" dirty="0"/>
          </a:p>
          <a:p>
            <a:pPr marL="0" indent="0" algn="ctr">
              <a:buNone/>
            </a:pPr>
            <a:r>
              <a:rPr lang="en-US" sz="2400" b="1" dirty="0">
                <a:solidFill>
                  <a:srgbClr val="C00000"/>
                </a:solidFill>
              </a:rPr>
              <a:t>Reporting earnings and work incentives is likely the most important</a:t>
            </a:r>
          </a:p>
          <a:p>
            <a:pPr marL="0" indent="0" algn="ctr">
              <a:buNone/>
            </a:pPr>
            <a:r>
              <a:rPr lang="en-US" sz="2400" b="1" dirty="0">
                <a:solidFill>
                  <a:srgbClr val="C00000"/>
                </a:solidFill>
              </a:rPr>
              <a:t>thing a person on benefits can do while working</a:t>
            </a:r>
            <a:r>
              <a:rPr lang="en-US" sz="2400" dirty="0"/>
              <a:t>.</a:t>
            </a:r>
          </a:p>
        </p:txBody>
      </p:sp>
      <p:sp>
        <p:nvSpPr>
          <p:cNvPr id="4" name="Slide Number Placeholder 3"/>
          <p:cNvSpPr>
            <a:spLocks noGrp="1"/>
          </p:cNvSpPr>
          <p:nvPr>
            <p:ph type="sldNum" sz="quarter" idx="12"/>
          </p:nvPr>
        </p:nvSpPr>
        <p:spPr/>
        <p:txBody>
          <a:bodyPr/>
          <a:lstStyle/>
          <a:p>
            <a:fld id="{51A1E891-AE4D-413B-9C26-624E5D3475E3}" type="slidenum">
              <a:rPr lang="en-US" smtClean="0"/>
              <a:t>14</a:t>
            </a:fld>
            <a:endParaRPr lang="en-US"/>
          </a:p>
        </p:txBody>
      </p:sp>
      <p:sp>
        <p:nvSpPr>
          <p:cNvPr id="5" name="Date Placeholder 4"/>
          <p:cNvSpPr>
            <a:spLocks noGrp="1"/>
          </p:cNvSpPr>
          <p:nvPr>
            <p:ph type="dt" sz="half" idx="10"/>
          </p:nvPr>
        </p:nvSpPr>
        <p:spPr/>
        <p:txBody>
          <a:bodyPr/>
          <a:lstStyle/>
          <a:p>
            <a:fld id="{2458BA65-7E98-4D45-881C-9410997FDF17}" type="datetime1">
              <a:rPr lang="en-US" smtClean="0"/>
              <a:t>8/21/2024</a:t>
            </a:fld>
            <a:endParaRPr lang="en-US"/>
          </a:p>
        </p:txBody>
      </p:sp>
      <p:sp>
        <p:nvSpPr>
          <p:cNvPr id="6" name="Footer Placeholder 5"/>
          <p:cNvSpPr>
            <a:spLocks noGrp="1"/>
          </p:cNvSpPr>
          <p:nvPr>
            <p:ph type="ftr" sz="quarter" idx="11"/>
          </p:nvPr>
        </p:nvSpPr>
        <p:spPr/>
        <p:txBody>
          <a:bodyPr/>
          <a:lstStyle/>
          <a:p>
            <a:r>
              <a:rPr lang="en-US"/>
              <a:t>Presentation - Attorney Advertisement </a:t>
            </a:r>
          </a:p>
        </p:txBody>
      </p:sp>
    </p:spTree>
    <p:extLst>
      <p:ext uri="{BB962C8B-B14F-4D97-AF65-F5344CB8AC3E}">
        <p14:creationId xmlns:p14="http://schemas.microsoft.com/office/powerpoint/2010/main" val="4535073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SSA Work Incentives </a:t>
            </a:r>
          </a:p>
        </p:txBody>
      </p:sp>
      <p:sp>
        <p:nvSpPr>
          <p:cNvPr id="3" name="Content Placeholder 2"/>
          <p:cNvSpPr>
            <a:spLocks noGrp="1"/>
          </p:cNvSpPr>
          <p:nvPr>
            <p:ph idx="1"/>
          </p:nvPr>
        </p:nvSpPr>
        <p:spPr/>
        <p:txBody>
          <a:bodyPr/>
          <a:lstStyle/>
          <a:p>
            <a:pPr marL="0" indent="0" algn="ctr">
              <a:buNone/>
            </a:pPr>
            <a:r>
              <a:rPr lang="en-US" dirty="0"/>
              <a:t> </a:t>
            </a:r>
            <a:r>
              <a:rPr lang="en-US" sz="3600" dirty="0"/>
              <a:t>What is a Work Incentive? </a:t>
            </a:r>
          </a:p>
          <a:p>
            <a:pPr marL="0" indent="0" algn="ctr">
              <a:buNone/>
            </a:pPr>
            <a:endParaRPr lang="en-US" dirty="0"/>
          </a:p>
          <a:p>
            <a:r>
              <a:rPr lang="en-US" b="1" dirty="0"/>
              <a:t>Special rules make it possible for people with disabilities receiving</a:t>
            </a:r>
            <a:r>
              <a:rPr lang="en-US" dirty="0"/>
              <a:t> Social Security or Supplemental Security Income (SSI) to work and still receive monthly payments and Medicare or Medicaid. </a:t>
            </a:r>
          </a:p>
          <a:p>
            <a:pPr marL="0" indent="0" algn="ctr">
              <a:buNone/>
            </a:pPr>
            <a:r>
              <a:rPr lang="en-US" dirty="0"/>
              <a:t>Social Security calls these rules "work incentives.“</a:t>
            </a:r>
          </a:p>
          <a:p>
            <a:pPr marL="0" indent="0" algn="ctr">
              <a:buNone/>
            </a:pPr>
            <a:r>
              <a:rPr lang="en-US">
                <a:hlinkClick r:id="rId2"/>
              </a:rPr>
              <a:t>https://choosework.ssa.gov/about/work-incentives/index.html</a:t>
            </a:r>
            <a:endParaRPr lang="en-US"/>
          </a:p>
          <a:p>
            <a:pPr marL="0" indent="0" algn="ctr">
              <a:buNone/>
            </a:pPr>
            <a:endParaRPr lang="en-US" dirty="0"/>
          </a:p>
        </p:txBody>
      </p:sp>
      <p:sp>
        <p:nvSpPr>
          <p:cNvPr id="4" name="Slide Number Placeholder 3"/>
          <p:cNvSpPr>
            <a:spLocks noGrp="1"/>
          </p:cNvSpPr>
          <p:nvPr>
            <p:ph type="sldNum" sz="quarter" idx="12"/>
          </p:nvPr>
        </p:nvSpPr>
        <p:spPr/>
        <p:txBody>
          <a:bodyPr/>
          <a:lstStyle/>
          <a:p>
            <a:fld id="{51A1E891-AE4D-413B-9C26-624E5D3475E3}" type="slidenum">
              <a:rPr lang="en-US" smtClean="0"/>
              <a:t>15</a:t>
            </a:fld>
            <a:endParaRPr lang="en-US"/>
          </a:p>
        </p:txBody>
      </p:sp>
      <p:sp>
        <p:nvSpPr>
          <p:cNvPr id="5" name="Date Placeholder 4">
            <a:extLst>
              <a:ext uri="{FF2B5EF4-FFF2-40B4-BE49-F238E27FC236}">
                <a16:creationId xmlns:a16="http://schemas.microsoft.com/office/drawing/2014/main" id="{76CBDF1A-CA9A-CCB7-AEEE-2A0F4E1671AB}"/>
              </a:ext>
            </a:extLst>
          </p:cNvPr>
          <p:cNvSpPr>
            <a:spLocks noGrp="1"/>
          </p:cNvSpPr>
          <p:nvPr>
            <p:ph type="dt" sz="half" idx="10"/>
          </p:nvPr>
        </p:nvSpPr>
        <p:spPr/>
        <p:txBody>
          <a:bodyPr/>
          <a:lstStyle/>
          <a:p>
            <a:fld id="{2BB5CD0B-602B-4BD1-B760-C9A5DCF4C9E0}" type="datetime1">
              <a:rPr lang="en-US" smtClean="0"/>
              <a:t>8/21/2024</a:t>
            </a:fld>
            <a:endParaRPr lang="en-US"/>
          </a:p>
        </p:txBody>
      </p:sp>
      <p:sp>
        <p:nvSpPr>
          <p:cNvPr id="6" name="Footer Placeholder 5">
            <a:extLst>
              <a:ext uri="{FF2B5EF4-FFF2-40B4-BE49-F238E27FC236}">
                <a16:creationId xmlns:a16="http://schemas.microsoft.com/office/drawing/2014/main" id="{E597571E-CA3C-4464-6ED0-8E296E21C5BD}"/>
              </a:ext>
            </a:extLst>
          </p:cNvPr>
          <p:cNvSpPr>
            <a:spLocks noGrp="1"/>
          </p:cNvSpPr>
          <p:nvPr>
            <p:ph type="ftr" sz="quarter" idx="11"/>
          </p:nvPr>
        </p:nvSpPr>
        <p:spPr/>
        <p:txBody>
          <a:bodyPr/>
          <a:lstStyle/>
          <a:p>
            <a:r>
              <a:rPr lang="en-US"/>
              <a:t>Presentation - Attorney Advertisement </a:t>
            </a:r>
          </a:p>
        </p:txBody>
      </p:sp>
    </p:spTree>
    <p:extLst>
      <p:ext uri="{BB962C8B-B14F-4D97-AF65-F5344CB8AC3E}">
        <p14:creationId xmlns:p14="http://schemas.microsoft.com/office/powerpoint/2010/main" val="32397264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SSI &amp; Impact of Income</a:t>
            </a:r>
          </a:p>
        </p:txBody>
      </p:sp>
      <p:sp>
        <p:nvSpPr>
          <p:cNvPr id="3" name="Content Placeholder 2"/>
          <p:cNvSpPr>
            <a:spLocks noGrp="1"/>
          </p:cNvSpPr>
          <p:nvPr>
            <p:ph idx="1"/>
          </p:nvPr>
        </p:nvSpPr>
        <p:spPr>
          <a:xfrm>
            <a:off x="457200" y="1981200"/>
            <a:ext cx="8229600" cy="4221163"/>
          </a:xfrm>
        </p:spPr>
        <p:txBody>
          <a:bodyPr>
            <a:noAutofit/>
          </a:bodyPr>
          <a:lstStyle/>
          <a:p>
            <a:r>
              <a:rPr lang="en-US" sz="3600" dirty="0"/>
              <a:t>SSI is “needs-based,” significantly affected by both earned and unearned income.</a:t>
            </a:r>
          </a:p>
          <a:p>
            <a:r>
              <a:rPr lang="en-US" sz="3600" dirty="0"/>
              <a:t>Deductions and exclusions from income result in “countable income.”</a:t>
            </a:r>
          </a:p>
        </p:txBody>
      </p:sp>
      <p:sp>
        <p:nvSpPr>
          <p:cNvPr id="5" name="Date Placeholder 4"/>
          <p:cNvSpPr>
            <a:spLocks noGrp="1"/>
          </p:cNvSpPr>
          <p:nvPr>
            <p:ph type="dt" sz="half" idx="10"/>
          </p:nvPr>
        </p:nvSpPr>
        <p:spPr/>
        <p:txBody>
          <a:bodyPr/>
          <a:lstStyle/>
          <a:p>
            <a:fld id="{9FBB6A14-ABE7-4C06-AE7A-6DCA481B2700}" type="datetime1">
              <a:rPr lang="en-US" smtClean="0"/>
              <a:t>8/21/2024</a:t>
            </a:fld>
            <a:endParaRPr lang="en-US"/>
          </a:p>
        </p:txBody>
      </p:sp>
      <p:sp>
        <p:nvSpPr>
          <p:cNvPr id="6" name="Footer Placeholder 5"/>
          <p:cNvSpPr>
            <a:spLocks noGrp="1"/>
          </p:cNvSpPr>
          <p:nvPr>
            <p:ph type="ftr" sz="quarter" idx="11"/>
          </p:nvPr>
        </p:nvSpPr>
        <p:spPr/>
        <p:txBody>
          <a:bodyPr/>
          <a:lstStyle/>
          <a:p>
            <a:r>
              <a:rPr lang="en-US"/>
              <a:t>Presentation - Attorney Advertisement </a:t>
            </a:r>
          </a:p>
        </p:txBody>
      </p:sp>
      <p:sp>
        <p:nvSpPr>
          <p:cNvPr id="4" name="Slide Number Placeholder 3"/>
          <p:cNvSpPr>
            <a:spLocks noGrp="1"/>
          </p:cNvSpPr>
          <p:nvPr>
            <p:ph type="sldNum" sz="quarter" idx="12"/>
          </p:nvPr>
        </p:nvSpPr>
        <p:spPr/>
        <p:txBody>
          <a:bodyPr/>
          <a:lstStyle/>
          <a:p>
            <a:fld id="{51A1E891-AE4D-413B-9C26-624E5D3475E3}" type="slidenum">
              <a:rPr lang="en-US" smtClean="0"/>
              <a:t>16</a:t>
            </a:fld>
            <a:endParaRPr lang="en-US"/>
          </a:p>
        </p:txBody>
      </p:sp>
    </p:spTree>
    <p:extLst>
      <p:ext uri="{BB962C8B-B14F-4D97-AF65-F5344CB8AC3E}">
        <p14:creationId xmlns:p14="http://schemas.microsoft.com/office/powerpoint/2010/main" val="24376652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Review - General Income Exclusion (GIE)</a:t>
            </a:r>
            <a:br>
              <a:rPr lang="en-US" sz="3200" b="1" dirty="0"/>
            </a:br>
            <a:r>
              <a:rPr lang="en-US" sz="3200" b="1" dirty="0"/>
              <a:t>Earned Income Exclusion (EIE)</a:t>
            </a:r>
          </a:p>
        </p:txBody>
      </p:sp>
      <p:sp>
        <p:nvSpPr>
          <p:cNvPr id="3" name="Content Placeholder 2"/>
          <p:cNvSpPr>
            <a:spLocks noGrp="1"/>
          </p:cNvSpPr>
          <p:nvPr>
            <p:ph idx="1"/>
          </p:nvPr>
        </p:nvSpPr>
        <p:spPr/>
        <p:txBody>
          <a:bodyPr>
            <a:noAutofit/>
          </a:bodyPr>
          <a:lstStyle/>
          <a:p>
            <a:r>
              <a:rPr lang="en-US" sz="3200" dirty="0"/>
              <a:t>Not all income received is considered.</a:t>
            </a:r>
          </a:p>
          <a:p>
            <a:r>
              <a:rPr lang="en-US" sz="3200" dirty="0"/>
              <a:t>$20 general income exclusion is first applied to the unearned income; any remainder is applied to earned income.</a:t>
            </a:r>
          </a:p>
          <a:p>
            <a:r>
              <a:rPr lang="en-US" sz="3200" dirty="0"/>
              <a:t>All other exclusions apply to earned income – work incentives.</a:t>
            </a:r>
          </a:p>
          <a:p>
            <a:r>
              <a:rPr lang="en-US" sz="3200" dirty="0"/>
              <a:t>$65 earned income exclusion plus ½ remainder.</a:t>
            </a:r>
          </a:p>
        </p:txBody>
      </p:sp>
      <p:sp>
        <p:nvSpPr>
          <p:cNvPr id="5" name="Date Placeholder 4"/>
          <p:cNvSpPr>
            <a:spLocks noGrp="1"/>
          </p:cNvSpPr>
          <p:nvPr>
            <p:ph type="dt" sz="half" idx="10"/>
          </p:nvPr>
        </p:nvSpPr>
        <p:spPr/>
        <p:txBody>
          <a:bodyPr/>
          <a:lstStyle/>
          <a:p>
            <a:fld id="{22DE21D0-B8E6-40C9-B8AD-CF1E71231A51}" type="datetime1">
              <a:rPr lang="en-US" smtClean="0"/>
              <a:t>8/21/2024</a:t>
            </a:fld>
            <a:endParaRPr lang="en-US"/>
          </a:p>
        </p:txBody>
      </p:sp>
      <p:sp>
        <p:nvSpPr>
          <p:cNvPr id="6" name="Footer Placeholder 5"/>
          <p:cNvSpPr>
            <a:spLocks noGrp="1"/>
          </p:cNvSpPr>
          <p:nvPr>
            <p:ph type="ftr" sz="quarter" idx="11"/>
          </p:nvPr>
        </p:nvSpPr>
        <p:spPr/>
        <p:txBody>
          <a:bodyPr/>
          <a:lstStyle/>
          <a:p>
            <a:r>
              <a:rPr lang="en-US"/>
              <a:t>Presentation - Attorney Advertisement </a:t>
            </a:r>
          </a:p>
        </p:txBody>
      </p:sp>
      <p:sp>
        <p:nvSpPr>
          <p:cNvPr id="4" name="Slide Number Placeholder 3"/>
          <p:cNvSpPr>
            <a:spLocks noGrp="1"/>
          </p:cNvSpPr>
          <p:nvPr>
            <p:ph type="sldNum" sz="quarter" idx="12"/>
          </p:nvPr>
        </p:nvSpPr>
        <p:spPr/>
        <p:txBody>
          <a:bodyPr/>
          <a:lstStyle/>
          <a:p>
            <a:fld id="{51A1E891-AE4D-413B-9C26-624E5D3475E3}" type="slidenum">
              <a:rPr lang="en-US" smtClean="0"/>
              <a:t>17</a:t>
            </a:fld>
            <a:endParaRPr lang="en-US"/>
          </a:p>
        </p:txBody>
      </p:sp>
    </p:spTree>
    <p:extLst>
      <p:ext uri="{BB962C8B-B14F-4D97-AF65-F5344CB8AC3E}">
        <p14:creationId xmlns:p14="http://schemas.microsoft.com/office/powerpoint/2010/main" val="12045729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Examples of Deductible IRWEs</a:t>
            </a:r>
          </a:p>
        </p:txBody>
      </p:sp>
      <p:sp>
        <p:nvSpPr>
          <p:cNvPr id="3" name="Content Placeholder 2"/>
          <p:cNvSpPr>
            <a:spLocks noGrp="1"/>
          </p:cNvSpPr>
          <p:nvPr>
            <p:ph sz="half" idx="1"/>
          </p:nvPr>
        </p:nvSpPr>
        <p:spPr/>
        <p:txBody>
          <a:bodyPr>
            <a:normAutofit fontScale="92500" lnSpcReduction="20000"/>
          </a:bodyPr>
          <a:lstStyle/>
          <a:p>
            <a:pPr marL="514350" indent="-514350">
              <a:buFont typeface="+mj-lt"/>
              <a:buAutoNum type="arabicPeriod"/>
            </a:pPr>
            <a:r>
              <a:rPr lang="en-US" dirty="0"/>
              <a:t>Supported Employment Services</a:t>
            </a:r>
          </a:p>
          <a:p>
            <a:pPr marL="514350" indent="-514350">
              <a:buFont typeface="+mj-lt"/>
              <a:buAutoNum type="arabicPeriod"/>
            </a:pPr>
            <a:r>
              <a:rPr lang="en-US" dirty="0"/>
              <a:t>Attendant Care</a:t>
            </a:r>
          </a:p>
          <a:p>
            <a:pPr marL="514350" indent="-514350">
              <a:buFont typeface="+mj-lt"/>
              <a:buAutoNum type="arabicPeriod"/>
            </a:pPr>
            <a:r>
              <a:rPr lang="en-US" dirty="0"/>
              <a:t>Transportation</a:t>
            </a:r>
          </a:p>
          <a:p>
            <a:pPr marL="514350" indent="-514350">
              <a:buFont typeface="+mj-lt"/>
              <a:buAutoNum type="arabicPeriod"/>
            </a:pPr>
            <a:r>
              <a:rPr lang="en-US" dirty="0"/>
              <a:t>Medical Equipment/Devices</a:t>
            </a:r>
          </a:p>
          <a:p>
            <a:pPr marL="514350" indent="-514350">
              <a:buFont typeface="+mj-lt"/>
              <a:buAutoNum type="arabicPeriod"/>
            </a:pPr>
            <a:r>
              <a:rPr lang="en-US" dirty="0"/>
              <a:t>Work-Related Equipment &amp; Assistants</a:t>
            </a:r>
          </a:p>
          <a:p>
            <a:pPr marL="514350" indent="-514350">
              <a:buFont typeface="+mj-lt"/>
              <a:buAutoNum type="arabicPeriod"/>
            </a:pPr>
            <a:r>
              <a:rPr lang="en-US" dirty="0"/>
              <a:t>Service Animals</a:t>
            </a:r>
          </a:p>
          <a:p>
            <a:pPr marL="514350" indent="-514350">
              <a:buFont typeface="+mj-lt"/>
              <a:buAutoNum type="arabicPeriod"/>
            </a:pPr>
            <a:endParaRPr lang="en-US" dirty="0"/>
          </a:p>
        </p:txBody>
      </p:sp>
      <p:sp>
        <p:nvSpPr>
          <p:cNvPr id="4" name="Content Placeholder 3"/>
          <p:cNvSpPr>
            <a:spLocks noGrp="1"/>
          </p:cNvSpPr>
          <p:nvPr>
            <p:ph sz="half" idx="2"/>
          </p:nvPr>
        </p:nvSpPr>
        <p:spPr/>
        <p:txBody>
          <a:bodyPr>
            <a:normAutofit fontScale="92500" lnSpcReduction="20000"/>
          </a:bodyPr>
          <a:lstStyle/>
          <a:p>
            <a:pPr marL="514350" indent="-514350">
              <a:buFont typeface="+mj-lt"/>
              <a:buAutoNum type="arabicPeriod" startAt="7"/>
            </a:pPr>
            <a:r>
              <a:rPr lang="en-US" dirty="0"/>
              <a:t>Residential Modifications</a:t>
            </a:r>
          </a:p>
          <a:p>
            <a:pPr marL="514350" indent="-514350">
              <a:buFont typeface="+mj-lt"/>
              <a:buAutoNum type="arabicPeriod" startAt="7"/>
            </a:pPr>
            <a:r>
              <a:rPr lang="en-US" dirty="0"/>
              <a:t>Routine Drug/Medical Services</a:t>
            </a:r>
          </a:p>
          <a:p>
            <a:pPr marL="514350" indent="-514350">
              <a:buFont typeface="+mj-lt"/>
              <a:buAutoNum type="arabicPeriod" startAt="7"/>
            </a:pPr>
            <a:r>
              <a:rPr lang="en-US" dirty="0"/>
              <a:t>Non-medical Appliances &amp; Devices</a:t>
            </a:r>
          </a:p>
          <a:p>
            <a:pPr marL="514350" indent="-514350">
              <a:buFont typeface="+mj-lt"/>
              <a:buAutoNum type="arabicPeriod" startAt="7"/>
            </a:pPr>
            <a:r>
              <a:rPr lang="en-US" dirty="0"/>
              <a:t>Services Received Through Community-Based Residential Program</a:t>
            </a:r>
          </a:p>
          <a:p>
            <a:pPr marL="514350" indent="-514350">
              <a:buFont typeface="+mj-lt"/>
              <a:buAutoNum type="arabicPeriod" startAt="7"/>
            </a:pPr>
            <a:r>
              <a:rPr lang="en-US" dirty="0"/>
              <a:t>Subsidy &amp; special conditions (n/a to SSI)</a:t>
            </a:r>
          </a:p>
        </p:txBody>
      </p:sp>
      <p:sp>
        <p:nvSpPr>
          <p:cNvPr id="6" name="Date Placeholder 5"/>
          <p:cNvSpPr>
            <a:spLocks noGrp="1"/>
          </p:cNvSpPr>
          <p:nvPr>
            <p:ph type="dt" sz="half" idx="10"/>
          </p:nvPr>
        </p:nvSpPr>
        <p:spPr/>
        <p:txBody>
          <a:bodyPr/>
          <a:lstStyle/>
          <a:p>
            <a:fld id="{4CA6632E-6B06-45C0-A460-F4437F9D0275}" type="datetime1">
              <a:rPr lang="en-US" smtClean="0"/>
              <a:t>8/21/2024</a:t>
            </a:fld>
            <a:endParaRPr lang="en-US"/>
          </a:p>
        </p:txBody>
      </p:sp>
      <p:sp>
        <p:nvSpPr>
          <p:cNvPr id="7" name="Footer Placeholder 6"/>
          <p:cNvSpPr>
            <a:spLocks noGrp="1"/>
          </p:cNvSpPr>
          <p:nvPr>
            <p:ph type="ftr" sz="quarter" idx="11"/>
          </p:nvPr>
        </p:nvSpPr>
        <p:spPr/>
        <p:txBody>
          <a:bodyPr/>
          <a:lstStyle/>
          <a:p>
            <a:r>
              <a:rPr lang="en-US"/>
              <a:t>Presentation - Attorney Advertisement </a:t>
            </a:r>
          </a:p>
        </p:txBody>
      </p:sp>
      <p:sp>
        <p:nvSpPr>
          <p:cNvPr id="5" name="Slide Number Placeholder 4"/>
          <p:cNvSpPr>
            <a:spLocks noGrp="1"/>
          </p:cNvSpPr>
          <p:nvPr>
            <p:ph type="sldNum" sz="quarter" idx="12"/>
          </p:nvPr>
        </p:nvSpPr>
        <p:spPr/>
        <p:txBody>
          <a:bodyPr/>
          <a:lstStyle/>
          <a:p>
            <a:fld id="{51A1E891-AE4D-413B-9C26-624E5D3475E3}" type="slidenum">
              <a:rPr lang="en-US" smtClean="0"/>
              <a:t>18</a:t>
            </a:fld>
            <a:endParaRPr lang="en-US"/>
          </a:p>
        </p:txBody>
      </p:sp>
    </p:spTree>
    <p:extLst>
      <p:ext uri="{BB962C8B-B14F-4D97-AF65-F5344CB8AC3E}">
        <p14:creationId xmlns:p14="http://schemas.microsoft.com/office/powerpoint/2010/main" val="17024861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524000"/>
          </a:xfrm>
        </p:spPr>
        <p:txBody>
          <a:bodyPr>
            <a:normAutofit fontScale="90000"/>
          </a:bodyPr>
          <a:lstStyle/>
          <a:p>
            <a:r>
              <a:rPr lang="en-US" sz="3200" b="1" dirty="0"/>
              <a:t>After work history, one becomes eligible for SSDI.  SSDI provides other “Work Incentives” besides IRWEs</a:t>
            </a:r>
          </a:p>
        </p:txBody>
      </p:sp>
      <p:sp>
        <p:nvSpPr>
          <p:cNvPr id="5" name="Content Placeholder 4"/>
          <p:cNvSpPr>
            <a:spLocks noGrp="1"/>
          </p:cNvSpPr>
          <p:nvPr>
            <p:ph sz="half" idx="2"/>
          </p:nvPr>
        </p:nvSpPr>
        <p:spPr>
          <a:xfrm>
            <a:off x="304800" y="1219200"/>
            <a:ext cx="4192588" cy="5638800"/>
          </a:xfrm>
        </p:spPr>
        <p:txBody>
          <a:bodyPr>
            <a:noAutofit/>
          </a:bodyPr>
          <a:lstStyle/>
          <a:p>
            <a:pPr marL="0" indent="0">
              <a:buNone/>
            </a:pPr>
            <a:endParaRPr lang="en-US" sz="3200" dirty="0"/>
          </a:p>
          <a:p>
            <a:r>
              <a:rPr lang="en-US" sz="3600" dirty="0"/>
              <a:t>Trial Work Period</a:t>
            </a:r>
          </a:p>
          <a:p>
            <a:r>
              <a:rPr lang="en-US" sz="3600" dirty="0"/>
              <a:t>Extended Period of Eligibility (36mos)</a:t>
            </a:r>
          </a:p>
          <a:p>
            <a:r>
              <a:rPr lang="en-US" sz="3600" dirty="0"/>
              <a:t>Extended Medicare (96mos)</a:t>
            </a:r>
          </a:p>
          <a:p>
            <a:r>
              <a:rPr lang="en-US" sz="3600" dirty="0"/>
              <a:t>Expedited Reinstatement (w/in 5yrs)</a:t>
            </a:r>
          </a:p>
        </p:txBody>
      </p:sp>
      <p:sp>
        <p:nvSpPr>
          <p:cNvPr id="7" name="Content Placeholder 6"/>
          <p:cNvSpPr>
            <a:spLocks noGrp="1"/>
          </p:cNvSpPr>
          <p:nvPr>
            <p:ph sz="quarter" idx="4"/>
          </p:nvPr>
        </p:nvSpPr>
        <p:spPr>
          <a:xfrm>
            <a:off x="4419600" y="1524000"/>
            <a:ext cx="4041775" cy="5334000"/>
          </a:xfrm>
        </p:spPr>
        <p:txBody>
          <a:bodyPr>
            <a:noAutofit/>
          </a:bodyPr>
          <a:lstStyle/>
          <a:p>
            <a:r>
              <a:rPr lang="en-US" sz="3600" dirty="0"/>
              <a:t>Subsidy and Special Conditions</a:t>
            </a:r>
          </a:p>
          <a:p>
            <a:r>
              <a:rPr lang="en-US" sz="3600" dirty="0"/>
              <a:t>Income Averaging – hours fluctuate</a:t>
            </a:r>
          </a:p>
          <a:p>
            <a:r>
              <a:rPr lang="en-US" sz="3600" dirty="0"/>
              <a:t>Unsuccessful Work Attempt – lose job(s)</a:t>
            </a:r>
          </a:p>
        </p:txBody>
      </p:sp>
      <p:sp>
        <p:nvSpPr>
          <p:cNvPr id="4" name="Date Placeholder 3"/>
          <p:cNvSpPr>
            <a:spLocks noGrp="1"/>
          </p:cNvSpPr>
          <p:nvPr>
            <p:ph type="dt" sz="half" idx="10"/>
          </p:nvPr>
        </p:nvSpPr>
        <p:spPr/>
        <p:txBody>
          <a:bodyPr/>
          <a:lstStyle/>
          <a:p>
            <a:fld id="{FD9B8686-8475-4D3E-8AE8-3C47E2BF8415}" type="datetime1">
              <a:rPr lang="en-US" smtClean="0"/>
              <a:t>8/21/2024</a:t>
            </a:fld>
            <a:endParaRPr lang="en-US" dirty="0"/>
          </a:p>
        </p:txBody>
      </p:sp>
      <p:sp>
        <p:nvSpPr>
          <p:cNvPr id="6" name="Footer Placeholder 5"/>
          <p:cNvSpPr>
            <a:spLocks noGrp="1"/>
          </p:cNvSpPr>
          <p:nvPr>
            <p:ph type="ftr" sz="quarter" idx="11"/>
          </p:nvPr>
        </p:nvSpPr>
        <p:spPr/>
        <p:txBody>
          <a:bodyPr/>
          <a:lstStyle/>
          <a:p>
            <a:r>
              <a:rPr lang="en-US"/>
              <a:t>Presentation - Attorney Advertisement </a:t>
            </a:r>
            <a:endParaRPr lang="en-US" dirty="0"/>
          </a:p>
        </p:txBody>
      </p:sp>
      <p:sp>
        <p:nvSpPr>
          <p:cNvPr id="3" name="Slide Number Placeholder 2"/>
          <p:cNvSpPr>
            <a:spLocks noGrp="1"/>
          </p:cNvSpPr>
          <p:nvPr>
            <p:ph type="sldNum" sz="quarter" idx="12"/>
          </p:nvPr>
        </p:nvSpPr>
        <p:spPr/>
        <p:txBody>
          <a:bodyPr/>
          <a:lstStyle/>
          <a:p>
            <a:fld id="{51A1E891-AE4D-413B-9C26-624E5D3475E3}" type="slidenum">
              <a:rPr lang="en-US" smtClean="0"/>
              <a:t>19</a:t>
            </a:fld>
            <a:endParaRPr lang="en-US"/>
          </a:p>
        </p:txBody>
      </p:sp>
    </p:spTree>
    <p:extLst>
      <p:ext uri="{BB962C8B-B14F-4D97-AF65-F5344CB8AC3E}">
        <p14:creationId xmlns:p14="http://schemas.microsoft.com/office/powerpoint/2010/main" val="1418424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3FF56-99B8-845D-B328-0F430E0BDF99}"/>
              </a:ext>
            </a:extLst>
          </p:cNvPr>
          <p:cNvSpPr>
            <a:spLocks noGrp="1"/>
          </p:cNvSpPr>
          <p:nvPr>
            <p:ph type="title"/>
          </p:nvPr>
        </p:nvSpPr>
        <p:spPr/>
        <p:txBody>
          <a:bodyPr/>
          <a:lstStyle/>
          <a:p>
            <a:r>
              <a:rPr lang="en-US" dirty="0"/>
              <a:t>SOCIAL SECURITY </a:t>
            </a:r>
          </a:p>
        </p:txBody>
      </p:sp>
      <p:sp>
        <p:nvSpPr>
          <p:cNvPr id="3" name="Content Placeholder 2">
            <a:extLst>
              <a:ext uri="{FF2B5EF4-FFF2-40B4-BE49-F238E27FC236}">
                <a16:creationId xmlns:a16="http://schemas.microsoft.com/office/drawing/2014/main" id="{D3417D87-AA03-E661-ED3E-2F12E1A31553}"/>
              </a:ext>
            </a:extLst>
          </p:cNvPr>
          <p:cNvSpPr>
            <a:spLocks noGrp="1"/>
          </p:cNvSpPr>
          <p:nvPr>
            <p:ph idx="1"/>
          </p:nvPr>
        </p:nvSpPr>
        <p:spPr/>
        <p:txBody>
          <a:bodyPr>
            <a:normAutofit/>
          </a:bodyPr>
          <a:lstStyle/>
          <a:p>
            <a:r>
              <a:rPr lang="en-US" sz="2800" dirty="0"/>
              <a:t>Note this is a complex topic and each case is to be considered case by case dependent upon the person’s benefits;</a:t>
            </a:r>
          </a:p>
          <a:p>
            <a:r>
              <a:rPr lang="en-US" sz="2800" dirty="0"/>
              <a:t>General Recommendations – obtain information about the person’s benefits before proceeding – called a Benefits Query Report aka BPQY by calling or in-person request.</a:t>
            </a:r>
          </a:p>
          <a:p>
            <a:r>
              <a:rPr lang="en-US" sz="2800" dirty="0"/>
              <a:t>We apologize in advance for the abbreviations!</a:t>
            </a:r>
          </a:p>
        </p:txBody>
      </p:sp>
      <p:sp>
        <p:nvSpPr>
          <p:cNvPr id="4" name="Date Placeholder 3">
            <a:extLst>
              <a:ext uri="{FF2B5EF4-FFF2-40B4-BE49-F238E27FC236}">
                <a16:creationId xmlns:a16="http://schemas.microsoft.com/office/drawing/2014/main" id="{4F2F9236-ACE2-A0DF-BA7B-A2AE0A954EF2}"/>
              </a:ext>
            </a:extLst>
          </p:cNvPr>
          <p:cNvSpPr>
            <a:spLocks noGrp="1"/>
          </p:cNvSpPr>
          <p:nvPr>
            <p:ph type="dt" sz="half" idx="10"/>
          </p:nvPr>
        </p:nvSpPr>
        <p:spPr/>
        <p:txBody>
          <a:bodyPr/>
          <a:lstStyle/>
          <a:p>
            <a:fld id="{91CA7640-0401-46B6-9332-9048D9EE11A5}" type="datetime1">
              <a:rPr lang="en-US" smtClean="0"/>
              <a:t>8/21/2024</a:t>
            </a:fld>
            <a:endParaRPr lang="en-US"/>
          </a:p>
        </p:txBody>
      </p:sp>
      <p:sp>
        <p:nvSpPr>
          <p:cNvPr id="5" name="Footer Placeholder 4">
            <a:extLst>
              <a:ext uri="{FF2B5EF4-FFF2-40B4-BE49-F238E27FC236}">
                <a16:creationId xmlns:a16="http://schemas.microsoft.com/office/drawing/2014/main" id="{6A93D610-79B0-BB35-790E-139BA1D5B5EC}"/>
              </a:ext>
            </a:extLst>
          </p:cNvPr>
          <p:cNvSpPr>
            <a:spLocks noGrp="1"/>
          </p:cNvSpPr>
          <p:nvPr>
            <p:ph type="ftr" sz="quarter" idx="11"/>
          </p:nvPr>
        </p:nvSpPr>
        <p:spPr/>
        <p:txBody>
          <a:bodyPr/>
          <a:lstStyle/>
          <a:p>
            <a:r>
              <a:rPr lang="en-US"/>
              <a:t>Presentation - Attorney Advertisement </a:t>
            </a:r>
          </a:p>
        </p:txBody>
      </p:sp>
      <p:sp>
        <p:nvSpPr>
          <p:cNvPr id="6" name="Slide Number Placeholder 5">
            <a:extLst>
              <a:ext uri="{FF2B5EF4-FFF2-40B4-BE49-F238E27FC236}">
                <a16:creationId xmlns:a16="http://schemas.microsoft.com/office/drawing/2014/main" id="{91690608-6E2C-3CF7-DFD0-C5F358F9078A}"/>
              </a:ext>
            </a:extLst>
          </p:cNvPr>
          <p:cNvSpPr>
            <a:spLocks noGrp="1"/>
          </p:cNvSpPr>
          <p:nvPr>
            <p:ph type="sldNum" sz="quarter" idx="12"/>
          </p:nvPr>
        </p:nvSpPr>
        <p:spPr/>
        <p:txBody>
          <a:bodyPr/>
          <a:lstStyle/>
          <a:p>
            <a:fld id="{51A1E891-AE4D-413B-9C26-624E5D3475E3}" type="slidenum">
              <a:rPr lang="en-US" smtClean="0"/>
              <a:t>2</a:t>
            </a:fld>
            <a:endParaRPr lang="en-US" dirty="0"/>
          </a:p>
        </p:txBody>
      </p:sp>
    </p:spTree>
    <p:extLst>
      <p:ext uri="{BB962C8B-B14F-4D97-AF65-F5344CB8AC3E}">
        <p14:creationId xmlns:p14="http://schemas.microsoft.com/office/powerpoint/2010/main" val="19368704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Questions </a:t>
            </a:r>
            <a:r>
              <a:rPr lang="en-US" b="1" i="1" dirty="0"/>
              <a:t>and Answers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28800" y="1447800"/>
            <a:ext cx="5591175" cy="4659313"/>
          </a:xfrm>
        </p:spPr>
      </p:pic>
      <p:sp>
        <p:nvSpPr>
          <p:cNvPr id="5" name="Date Placeholder 4"/>
          <p:cNvSpPr>
            <a:spLocks noGrp="1"/>
          </p:cNvSpPr>
          <p:nvPr>
            <p:ph type="dt" sz="half" idx="10"/>
          </p:nvPr>
        </p:nvSpPr>
        <p:spPr/>
        <p:txBody>
          <a:bodyPr/>
          <a:lstStyle/>
          <a:p>
            <a:fld id="{94B2CCF2-3A2A-4346-8398-CE0329E64C79}" type="datetime1">
              <a:rPr lang="en-US" smtClean="0"/>
              <a:t>8/21/2024</a:t>
            </a:fld>
            <a:endParaRPr lang="en-US"/>
          </a:p>
        </p:txBody>
      </p:sp>
      <p:sp>
        <p:nvSpPr>
          <p:cNvPr id="6" name="Footer Placeholder 5"/>
          <p:cNvSpPr>
            <a:spLocks noGrp="1"/>
          </p:cNvSpPr>
          <p:nvPr>
            <p:ph type="ftr" sz="quarter" idx="11"/>
          </p:nvPr>
        </p:nvSpPr>
        <p:spPr/>
        <p:txBody>
          <a:bodyPr/>
          <a:lstStyle/>
          <a:p>
            <a:r>
              <a:rPr lang="en-US"/>
              <a:t>Presentation - Attorney Advertisement </a:t>
            </a:r>
          </a:p>
        </p:txBody>
      </p:sp>
      <p:sp>
        <p:nvSpPr>
          <p:cNvPr id="3" name="Slide Number Placeholder 2"/>
          <p:cNvSpPr>
            <a:spLocks noGrp="1"/>
          </p:cNvSpPr>
          <p:nvPr>
            <p:ph type="sldNum" sz="quarter" idx="12"/>
          </p:nvPr>
        </p:nvSpPr>
        <p:spPr/>
        <p:txBody>
          <a:bodyPr/>
          <a:lstStyle/>
          <a:p>
            <a:fld id="{51A1E891-AE4D-413B-9C26-624E5D3475E3}" type="slidenum">
              <a:rPr lang="en-US" smtClean="0"/>
              <a:t>20</a:t>
            </a:fld>
            <a:endParaRPr lang="en-US"/>
          </a:p>
        </p:txBody>
      </p:sp>
    </p:spTree>
    <p:extLst>
      <p:ext uri="{BB962C8B-B14F-4D97-AF65-F5344CB8AC3E}">
        <p14:creationId xmlns:p14="http://schemas.microsoft.com/office/powerpoint/2010/main" val="19100230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00200" y="1066800"/>
            <a:ext cx="5181600" cy="677108"/>
          </a:xfrm>
          <a:prstGeom prst="rect">
            <a:avLst/>
          </a:prstGeom>
          <a:noFill/>
        </p:spPr>
        <p:txBody>
          <a:bodyPr wrap="square" rtlCol="0" anchor="t" anchorCtr="1">
            <a:spAutoFit/>
          </a:bodyPr>
          <a:lstStyle/>
          <a:p>
            <a:pPr algn="ctr"/>
            <a:endParaRPr lang="en-US" sz="2000" dirty="0"/>
          </a:p>
          <a:p>
            <a:endParaRPr lang="en-US" dirty="0"/>
          </a:p>
        </p:txBody>
      </p:sp>
      <p:sp>
        <p:nvSpPr>
          <p:cNvPr id="12" name="Title 11"/>
          <p:cNvSpPr>
            <a:spLocks noGrp="1"/>
          </p:cNvSpPr>
          <p:nvPr>
            <p:ph type="title"/>
          </p:nvPr>
        </p:nvSpPr>
        <p:spPr/>
        <p:txBody>
          <a:bodyPr/>
          <a:lstStyle/>
          <a:p>
            <a:r>
              <a:rPr lang="en-US" dirty="0"/>
              <a:t>Contact Information</a:t>
            </a:r>
          </a:p>
        </p:txBody>
      </p:sp>
      <p:sp>
        <p:nvSpPr>
          <p:cNvPr id="13" name="Content Placeholder 12"/>
          <p:cNvSpPr>
            <a:spLocks noGrp="1"/>
          </p:cNvSpPr>
          <p:nvPr>
            <p:ph sz="half" idx="1"/>
          </p:nvPr>
        </p:nvSpPr>
        <p:spPr/>
        <p:txBody>
          <a:bodyPr>
            <a:normAutofit/>
          </a:bodyPr>
          <a:lstStyle/>
          <a:p>
            <a:pPr algn="ctr"/>
            <a:r>
              <a:rPr lang="en-US" sz="3200" b="1" dirty="0"/>
              <a:t>Tina </a:t>
            </a:r>
            <a:r>
              <a:rPr lang="en-US" sz="3200" b="1" dirty="0" err="1"/>
              <a:t>Behnstedt</a:t>
            </a:r>
            <a:endParaRPr lang="en-US" sz="3200" b="1" dirty="0"/>
          </a:p>
          <a:p>
            <a:pPr algn="ctr"/>
            <a:r>
              <a:rPr lang="en-US" sz="3200" dirty="0"/>
              <a:t>631-263-3651</a:t>
            </a:r>
          </a:p>
          <a:p>
            <a:pPr algn="ctr"/>
            <a:endParaRPr lang="en-US" sz="3200" dirty="0"/>
          </a:p>
          <a:p>
            <a:pPr algn="ctr"/>
            <a:r>
              <a:rPr lang="en-US" sz="3200" dirty="0">
                <a:hlinkClick r:id="rId2"/>
              </a:rPr>
              <a:t>Behnstedt.consultingllc@gmail.com</a:t>
            </a:r>
            <a:endParaRPr lang="en-US" sz="3200" dirty="0"/>
          </a:p>
          <a:p>
            <a:pPr algn="ctr"/>
            <a:endParaRPr lang="en-US" sz="3200" dirty="0"/>
          </a:p>
          <a:p>
            <a:pPr marL="114300" indent="0" algn="ctr">
              <a:buNone/>
            </a:pPr>
            <a:endParaRPr lang="en-US" dirty="0"/>
          </a:p>
          <a:p>
            <a:endParaRPr lang="en-US" dirty="0"/>
          </a:p>
        </p:txBody>
      </p:sp>
      <p:sp>
        <p:nvSpPr>
          <p:cNvPr id="14" name="Content Placeholder 13"/>
          <p:cNvSpPr>
            <a:spLocks noGrp="1"/>
          </p:cNvSpPr>
          <p:nvPr>
            <p:ph sz="half" idx="2"/>
          </p:nvPr>
        </p:nvSpPr>
        <p:spPr>
          <a:xfrm>
            <a:off x="4343400" y="1524000"/>
            <a:ext cx="3886200" cy="4590288"/>
          </a:xfrm>
        </p:spPr>
        <p:txBody>
          <a:bodyPr>
            <a:normAutofit/>
          </a:bodyPr>
          <a:lstStyle/>
          <a:p>
            <a:r>
              <a:rPr lang="en-US" sz="3200" dirty="0"/>
              <a:t>Regina </a:t>
            </a:r>
            <a:r>
              <a:rPr lang="en-US" sz="3200" dirty="0" err="1"/>
              <a:t>Brandow</a:t>
            </a:r>
            <a:endParaRPr lang="en-US" sz="3200" dirty="0"/>
          </a:p>
          <a:p>
            <a:r>
              <a:rPr lang="en-US" sz="3200" dirty="0"/>
              <a:t>631.675.2540</a:t>
            </a:r>
          </a:p>
          <a:p>
            <a:r>
              <a:rPr lang="en-US" sz="3200" dirty="0">
                <a:hlinkClick r:id="rId3"/>
              </a:rPr>
              <a:t>regina@brandowlaw.com</a:t>
            </a:r>
            <a:endParaRPr lang="en-US" sz="3200" dirty="0"/>
          </a:p>
        </p:txBody>
      </p:sp>
      <p:sp>
        <p:nvSpPr>
          <p:cNvPr id="3" name="Date Placeholder 2"/>
          <p:cNvSpPr>
            <a:spLocks noGrp="1"/>
          </p:cNvSpPr>
          <p:nvPr>
            <p:ph type="dt" sz="half" idx="10"/>
          </p:nvPr>
        </p:nvSpPr>
        <p:spPr/>
        <p:txBody>
          <a:bodyPr/>
          <a:lstStyle/>
          <a:p>
            <a:fld id="{28CC77C0-940B-4DFB-B3F3-0E00941827AF}" type="datetime1">
              <a:rPr lang="en-US" smtClean="0"/>
              <a:t>8/21/2024</a:t>
            </a:fld>
            <a:endParaRPr lang="en-US"/>
          </a:p>
        </p:txBody>
      </p:sp>
      <p:sp>
        <p:nvSpPr>
          <p:cNvPr id="5" name="Footer Placeholder 4"/>
          <p:cNvSpPr>
            <a:spLocks noGrp="1"/>
          </p:cNvSpPr>
          <p:nvPr>
            <p:ph type="ftr" sz="quarter" idx="11"/>
          </p:nvPr>
        </p:nvSpPr>
        <p:spPr/>
        <p:txBody>
          <a:bodyPr/>
          <a:lstStyle/>
          <a:p>
            <a:r>
              <a:rPr lang="en-US"/>
              <a:t>Attorney advertisement</a:t>
            </a:r>
          </a:p>
        </p:txBody>
      </p:sp>
    </p:spTree>
    <p:extLst>
      <p:ext uri="{BB962C8B-B14F-4D97-AF65-F5344CB8AC3E}">
        <p14:creationId xmlns:p14="http://schemas.microsoft.com/office/powerpoint/2010/main" val="922483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1620D-1038-2082-88D3-3170A69A5EA0}"/>
              </a:ext>
            </a:extLst>
          </p:cNvPr>
          <p:cNvSpPr>
            <a:spLocks noGrp="1"/>
          </p:cNvSpPr>
          <p:nvPr>
            <p:ph type="title"/>
          </p:nvPr>
        </p:nvSpPr>
        <p:spPr/>
        <p:txBody>
          <a:bodyPr/>
          <a:lstStyle/>
          <a:p>
            <a:r>
              <a:rPr lang="en-US" dirty="0"/>
              <a:t>Childhood Disability Benefits aka Disabled Adult Child</a:t>
            </a:r>
          </a:p>
        </p:txBody>
      </p:sp>
      <p:sp>
        <p:nvSpPr>
          <p:cNvPr id="3" name="Content Placeholder 2">
            <a:extLst>
              <a:ext uri="{FF2B5EF4-FFF2-40B4-BE49-F238E27FC236}">
                <a16:creationId xmlns:a16="http://schemas.microsoft.com/office/drawing/2014/main" id="{7B94FB06-0EFF-ADB5-415D-54A753427143}"/>
              </a:ext>
            </a:extLst>
          </p:cNvPr>
          <p:cNvSpPr>
            <a:spLocks noGrp="1"/>
          </p:cNvSpPr>
          <p:nvPr>
            <p:ph idx="1"/>
          </p:nvPr>
        </p:nvSpPr>
        <p:spPr/>
        <p:txBody>
          <a:bodyPr/>
          <a:lstStyle/>
          <a:p>
            <a:r>
              <a:rPr lang="en-US" dirty="0"/>
              <a:t>Childhood Disability Benefits (CDB) are still commonly referred to by their previous name, Disabled Adult Child (DAC) benefits.</a:t>
            </a:r>
          </a:p>
          <a:p>
            <a:endParaRPr lang="en-US" dirty="0"/>
          </a:p>
          <a:p>
            <a:pPr marL="114300" indent="0">
              <a:buNone/>
            </a:pPr>
            <a:r>
              <a:rPr lang="en-US" dirty="0"/>
              <a:t>• CDB is paid to certain individuals who were disabled before age 22 and are at least age 18.</a:t>
            </a:r>
          </a:p>
          <a:p>
            <a:pPr marL="114300" indent="0">
              <a:buNone/>
            </a:pPr>
            <a:endParaRPr lang="en-US" dirty="0"/>
          </a:p>
          <a:p>
            <a:pPr marL="114300" indent="0">
              <a:buNone/>
            </a:pPr>
            <a:r>
              <a:rPr lang="en-US" dirty="0"/>
              <a:t>• They are paid on the earnings record of a parent (or, in some cases, grandparent) who is retired, disabled or deceased.</a:t>
            </a:r>
          </a:p>
        </p:txBody>
      </p:sp>
      <p:sp>
        <p:nvSpPr>
          <p:cNvPr id="4" name="Date Placeholder 3">
            <a:extLst>
              <a:ext uri="{FF2B5EF4-FFF2-40B4-BE49-F238E27FC236}">
                <a16:creationId xmlns:a16="http://schemas.microsoft.com/office/drawing/2014/main" id="{7300A879-5087-4C06-4CF2-3ABE60C62DBF}"/>
              </a:ext>
            </a:extLst>
          </p:cNvPr>
          <p:cNvSpPr>
            <a:spLocks noGrp="1"/>
          </p:cNvSpPr>
          <p:nvPr>
            <p:ph type="dt" sz="half" idx="10"/>
          </p:nvPr>
        </p:nvSpPr>
        <p:spPr/>
        <p:txBody>
          <a:bodyPr/>
          <a:lstStyle/>
          <a:p>
            <a:fld id="{BB3B15A9-BE87-4DBE-8EAD-67F463BD7D72}" type="datetime1">
              <a:rPr lang="en-US" smtClean="0"/>
              <a:t>8/21/2024</a:t>
            </a:fld>
            <a:endParaRPr lang="en-US" dirty="0"/>
          </a:p>
        </p:txBody>
      </p:sp>
      <p:sp>
        <p:nvSpPr>
          <p:cNvPr id="5" name="Footer Placeholder 4">
            <a:extLst>
              <a:ext uri="{FF2B5EF4-FFF2-40B4-BE49-F238E27FC236}">
                <a16:creationId xmlns:a16="http://schemas.microsoft.com/office/drawing/2014/main" id="{5CFF4760-B752-22D4-B94E-188237F3DC16}"/>
              </a:ext>
            </a:extLst>
          </p:cNvPr>
          <p:cNvSpPr>
            <a:spLocks noGrp="1"/>
          </p:cNvSpPr>
          <p:nvPr>
            <p:ph type="ftr" sz="quarter" idx="11"/>
          </p:nvPr>
        </p:nvSpPr>
        <p:spPr/>
        <p:txBody>
          <a:bodyPr/>
          <a:lstStyle/>
          <a:p>
            <a:r>
              <a:rPr lang="en-US" dirty="0"/>
              <a:t>Presentation - Attorney Advertisement </a:t>
            </a:r>
          </a:p>
        </p:txBody>
      </p:sp>
      <p:sp>
        <p:nvSpPr>
          <p:cNvPr id="6" name="Slide Number Placeholder 5">
            <a:extLst>
              <a:ext uri="{FF2B5EF4-FFF2-40B4-BE49-F238E27FC236}">
                <a16:creationId xmlns:a16="http://schemas.microsoft.com/office/drawing/2014/main" id="{9793F6EA-78F1-BAAA-791D-672F05DF4EFB}"/>
              </a:ext>
            </a:extLst>
          </p:cNvPr>
          <p:cNvSpPr>
            <a:spLocks noGrp="1"/>
          </p:cNvSpPr>
          <p:nvPr>
            <p:ph type="sldNum" sz="quarter" idx="12"/>
          </p:nvPr>
        </p:nvSpPr>
        <p:spPr/>
        <p:txBody>
          <a:bodyPr/>
          <a:lstStyle/>
          <a:p>
            <a:fld id="{51A1E891-AE4D-413B-9C26-624E5D3475E3}" type="slidenum">
              <a:rPr lang="en-US" smtClean="0"/>
              <a:t>3</a:t>
            </a:fld>
            <a:endParaRPr lang="en-US" dirty="0"/>
          </a:p>
        </p:txBody>
      </p:sp>
    </p:spTree>
    <p:extLst>
      <p:ext uri="{BB962C8B-B14F-4D97-AF65-F5344CB8AC3E}">
        <p14:creationId xmlns:p14="http://schemas.microsoft.com/office/powerpoint/2010/main" val="1748751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6E4AD-E66C-59B3-8987-7769E72DCB98}"/>
              </a:ext>
            </a:extLst>
          </p:cNvPr>
          <p:cNvSpPr>
            <a:spLocks noGrp="1"/>
          </p:cNvSpPr>
          <p:nvPr>
            <p:ph type="title"/>
          </p:nvPr>
        </p:nvSpPr>
        <p:spPr/>
        <p:txBody>
          <a:bodyPr/>
          <a:lstStyle/>
          <a:p>
            <a:r>
              <a:rPr lang="en-US" dirty="0"/>
              <a:t>To be entitled to CDB, a person must…</a:t>
            </a:r>
          </a:p>
        </p:txBody>
      </p:sp>
      <p:sp>
        <p:nvSpPr>
          <p:cNvPr id="3" name="Content Placeholder 2">
            <a:extLst>
              <a:ext uri="{FF2B5EF4-FFF2-40B4-BE49-F238E27FC236}">
                <a16:creationId xmlns:a16="http://schemas.microsoft.com/office/drawing/2014/main" id="{9B218B03-3B17-2257-2B93-7F6E3B3831B6}"/>
              </a:ext>
            </a:extLst>
          </p:cNvPr>
          <p:cNvSpPr>
            <a:spLocks noGrp="1"/>
          </p:cNvSpPr>
          <p:nvPr>
            <p:ph idx="1"/>
          </p:nvPr>
        </p:nvSpPr>
        <p:spPr/>
        <p:txBody>
          <a:bodyPr>
            <a:normAutofit/>
          </a:bodyPr>
          <a:lstStyle/>
          <a:p>
            <a:r>
              <a:rPr lang="en-US" sz="2400" dirty="0"/>
              <a:t>1. Be the child of a worker entitled to Disability Insurance Benefits (DIB – also known as SSDI) or Retirement Insurance Benefits (RIB), or who died or currently insured [SSA requires @ 6 work credits in a certain 13-quarter period], AND</a:t>
            </a:r>
          </a:p>
          <a:p>
            <a:r>
              <a:rPr lang="en-US" sz="2400" dirty="0"/>
              <a:t>2. Be dependent on the worker (this is “deemed” (assumed) unless the child is adopted, a stepchild, a grandchild or </a:t>
            </a:r>
            <a:r>
              <a:rPr lang="en-US" sz="2400" dirty="0" err="1"/>
              <a:t>stepgrandchild</a:t>
            </a:r>
            <a:r>
              <a:rPr lang="en-US" sz="2400" dirty="0"/>
              <a:t>, AND</a:t>
            </a:r>
          </a:p>
        </p:txBody>
      </p:sp>
      <p:sp>
        <p:nvSpPr>
          <p:cNvPr id="4" name="Date Placeholder 3">
            <a:extLst>
              <a:ext uri="{FF2B5EF4-FFF2-40B4-BE49-F238E27FC236}">
                <a16:creationId xmlns:a16="http://schemas.microsoft.com/office/drawing/2014/main" id="{B60562E8-A1C4-5D95-1066-DF561E99D60D}"/>
              </a:ext>
            </a:extLst>
          </p:cNvPr>
          <p:cNvSpPr>
            <a:spLocks noGrp="1"/>
          </p:cNvSpPr>
          <p:nvPr>
            <p:ph type="dt" sz="half" idx="10"/>
          </p:nvPr>
        </p:nvSpPr>
        <p:spPr/>
        <p:txBody>
          <a:bodyPr/>
          <a:lstStyle/>
          <a:p>
            <a:fld id="{10D86AC4-6185-4E8B-BFEB-481926AFB8B3}" type="datetime1">
              <a:rPr lang="en-US" smtClean="0"/>
              <a:t>8/21/2024</a:t>
            </a:fld>
            <a:endParaRPr lang="en-US"/>
          </a:p>
        </p:txBody>
      </p:sp>
      <p:sp>
        <p:nvSpPr>
          <p:cNvPr id="5" name="Footer Placeholder 4">
            <a:extLst>
              <a:ext uri="{FF2B5EF4-FFF2-40B4-BE49-F238E27FC236}">
                <a16:creationId xmlns:a16="http://schemas.microsoft.com/office/drawing/2014/main" id="{985E758E-F485-7C3B-3006-618E9266D362}"/>
              </a:ext>
            </a:extLst>
          </p:cNvPr>
          <p:cNvSpPr>
            <a:spLocks noGrp="1"/>
          </p:cNvSpPr>
          <p:nvPr>
            <p:ph type="ftr" sz="quarter" idx="11"/>
          </p:nvPr>
        </p:nvSpPr>
        <p:spPr/>
        <p:txBody>
          <a:bodyPr/>
          <a:lstStyle/>
          <a:p>
            <a:r>
              <a:rPr lang="en-US"/>
              <a:t>Presentation - Attorney Advertisement </a:t>
            </a:r>
          </a:p>
        </p:txBody>
      </p:sp>
      <p:sp>
        <p:nvSpPr>
          <p:cNvPr id="6" name="Slide Number Placeholder 5">
            <a:extLst>
              <a:ext uri="{FF2B5EF4-FFF2-40B4-BE49-F238E27FC236}">
                <a16:creationId xmlns:a16="http://schemas.microsoft.com/office/drawing/2014/main" id="{F74C5CEB-EA49-4F39-4C5F-6B8AC638BCF5}"/>
              </a:ext>
            </a:extLst>
          </p:cNvPr>
          <p:cNvSpPr>
            <a:spLocks noGrp="1"/>
          </p:cNvSpPr>
          <p:nvPr>
            <p:ph type="sldNum" sz="quarter" idx="12"/>
          </p:nvPr>
        </p:nvSpPr>
        <p:spPr/>
        <p:txBody>
          <a:bodyPr/>
          <a:lstStyle/>
          <a:p>
            <a:fld id="{51A1E891-AE4D-413B-9C26-624E5D3475E3}" type="slidenum">
              <a:rPr lang="en-US" smtClean="0"/>
              <a:t>4</a:t>
            </a:fld>
            <a:endParaRPr lang="en-US" dirty="0"/>
          </a:p>
        </p:txBody>
      </p:sp>
    </p:spTree>
    <p:extLst>
      <p:ext uri="{BB962C8B-B14F-4D97-AF65-F5344CB8AC3E}">
        <p14:creationId xmlns:p14="http://schemas.microsoft.com/office/powerpoint/2010/main" val="86151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7359F-E736-28F6-20B8-4E907D72A50C}"/>
              </a:ext>
            </a:extLst>
          </p:cNvPr>
          <p:cNvSpPr>
            <a:spLocks noGrp="1"/>
          </p:cNvSpPr>
          <p:nvPr>
            <p:ph type="title"/>
          </p:nvPr>
        </p:nvSpPr>
        <p:spPr/>
        <p:txBody>
          <a:bodyPr/>
          <a:lstStyle/>
          <a:p>
            <a:r>
              <a:rPr lang="en-US" dirty="0"/>
              <a:t>To be entitled, a CBD</a:t>
            </a:r>
          </a:p>
        </p:txBody>
      </p:sp>
      <p:sp>
        <p:nvSpPr>
          <p:cNvPr id="3" name="Content Placeholder 2">
            <a:extLst>
              <a:ext uri="{FF2B5EF4-FFF2-40B4-BE49-F238E27FC236}">
                <a16:creationId xmlns:a16="http://schemas.microsoft.com/office/drawing/2014/main" id="{E3E30AB4-6F2A-042B-1821-2330879E3AD8}"/>
              </a:ext>
            </a:extLst>
          </p:cNvPr>
          <p:cNvSpPr>
            <a:spLocks noGrp="1"/>
          </p:cNvSpPr>
          <p:nvPr>
            <p:ph idx="1"/>
          </p:nvPr>
        </p:nvSpPr>
        <p:spPr/>
        <p:txBody>
          <a:bodyPr/>
          <a:lstStyle/>
          <a:p>
            <a:pPr marL="114300" indent="0">
              <a:buNone/>
            </a:pPr>
            <a:endParaRPr lang="en-US" dirty="0"/>
          </a:p>
          <a:p>
            <a:pPr marL="114300" indent="0">
              <a:buNone/>
            </a:pPr>
            <a:r>
              <a:rPr lang="en-US" dirty="0"/>
              <a:t>3. Have filed an application for Child’s Insurance Benefits, AND</a:t>
            </a:r>
          </a:p>
          <a:p>
            <a:pPr marL="114300" indent="0">
              <a:buNone/>
            </a:pPr>
            <a:r>
              <a:rPr lang="en-US" dirty="0"/>
              <a:t>4. Be unmarried, AND</a:t>
            </a:r>
          </a:p>
          <a:p>
            <a:pPr marL="114300" indent="0">
              <a:buNone/>
            </a:pPr>
            <a:r>
              <a:rPr lang="en-US" dirty="0"/>
              <a:t>5. Be at least age 18, AND</a:t>
            </a:r>
          </a:p>
          <a:p>
            <a:pPr marL="114300" indent="0">
              <a:buNone/>
            </a:pPr>
            <a:r>
              <a:rPr lang="en-US" dirty="0"/>
              <a:t>6. Meet SSA’s adult definition of disability, AND</a:t>
            </a:r>
          </a:p>
          <a:p>
            <a:pPr marL="114300" indent="0">
              <a:buNone/>
            </a:pPr>
            <a:r>
              <a:rPr lang="en-US" dirty="0"/>
              <a:t>7. The disability began before age 22</a:t>
            </a:r>
          </a:p>
        </p:txBody>
      </p:sp>
      <p:sp>
        <p:nvSpPr>
          <p:cNvPr id="4" name="Date Placeholder 3">
            <a:extLst>
              <a:ext uri="{FF2B5EF4-FFF2-40B4-BE49-F238E27FC236}">
                <a16:creationId xmlns:a16="http://schemas.microsoft.com/office/drawing/2014/main" id="{1E852152-6947-BAC2-8A9A-BC643584FE08}"/>
              </a:ext>
            </a:extLst>
          </p:cNvPr>
          <p:cNvSpPr>
            <a:spLocks noGrp="1"/>
          </p:cNvSpPr>
          <p:nvPr>
            <p:ph type="dt" sz="half" idx="10"/>
          </p:nvPr>
        </p:nvSpPr>
        <p:spPr/>
        <p:txBody>
          <a:bodyPr/>
          <a:lstStyle/>
          <a:p>
            <a:fld id="{AFFC481E-68B4-41EC-8791-CDD570E14023}" type="datetime1">
              <a:rPr lang="en-US" smtClean="0"/>
              <a:t>8/21/2024</a:t>
            </a:fld>
            <a:endParaRPr lang="en-US"/>
          </a:p>
        </p:txBody>
      </p:sp>
      <p:sp>
        <p:nvSpPr>
          <p:cNvPr id="5" name="Footer Placeholder 4">
            <a:extLst>
              <a:ext uri="{FF2B5EF4-FFF2-40B4-BE49-F238E27FC236}">
                <a16:creationId xmlns:a16="http://schemas.microsoft.com/office/drawing/2014/main" id="{6FDCF986-7DF4-EF17-303A-4122F56D3078}"/>
              </a:ext>
            </a:extLst>
          </p:cNvPr>
          <p:cNvSpPr>
            <a:spLocks noGrp="1"/>
          </p:cNvSpPr>
          <p:nvPr>
            <p:ph type="ftr" sz="quarter" idx="11"/>
          </p:nvPr>
        </p:nvSpPr>
        <p:spPr/>
        <p:txBody>
          <a:bodyPr/>
          <a:lstStyle/>
          <a:p>
            <a:r>
              <a:rPr lang="en-US"/>
              <a:t>Presentation - Attorney Advertisement </a:t>
            </a:r>
          </a:p>
        </p:txBody>
      </p:sp>
      <p:sp>
        <p:nvSpPr>
          <p:cNvPr id="6" name="Slide Number Placeholder 5">
            <a:extLst>
              <a:ext uri="{FF2B5EF4-FFF2-40B4-BE49-F238E27FC236}">
                <a16:creationId xmlns:a16="http://schemas.microsoft.com/office/drawing/2014/main" id="{3CE5182D-DA12-AF49-3D93-573EC831F793}"/>
              </a:ext>
            </a:extLst>
          </p:cNvPr>
          <p:cNvSpPr>
            <a:spLocks noGrp="1"/>
          </p:cNvSpPr>
          <p:nvPr>
            <p:ph type="sldNum" sz="quarter" idx="12"/>
          </p:nvPr>
        </p:nvSpPr>
        <p:spPr/>
        <p:txBody>
          <a:bodyPr/>
          <a:lstStyle/>
          <a:p>
            <a:fld id="{51A1E891-AE4D-413B-9C26-624E5D3475E3}" type="slidenum">
              <a:rPr lang="en-US" smtClean="0"/>
              <a:t>5</a:t>
            </a:fld>
            <a:endParaRPr lang="en-US" dirty="0"/>
          </a:p>
        </p:txBody>
      </p:sp>
    </p:spTree>
    <p:extLst>
      <p:ext uri="{BB962C8B-B14F-4D97-AF65-F5344CB8AC3E}">
        <p14:creationId xmlns:p14="http://schemas.microsoft.com/office/powerpoint/2010/main" val="3451390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E0305E-B9AD-4121-0799-F5A065FA7C8A}"/>
              </a:ext>
            </a:extLst>
          </p:cNvPr>
          <p:cNvSpPr>
            <a:spLocks noGrp="1"/>
          </p:cNvSpPr>
          <p:nvPr>
            <p:ph idx="1"/>
          </p:nvPr>
        </p:nvSpPr>
        <p:spPr/>
        <p:txBody>
          <a:bodyPr>
            <a:normAutofit fontScale="92500"/>
          </a:bodyPr>
          <a:lstStyle/>
          <a:p>
            <a:r>
              <a:rPr lang="en-US" sz="2800" dirty="0"/>
              <a:t>Note - If a person (SSI or SSDI beneficiary)has not yet become entitled to CDB and they do SGA after age 22, then they will NOT be entitled to CDB. If they do SGA after age 22, then they’re not considered disabled before age 22. </a:t>
            </a:r>
          </a:p>
          <a:p>
            <a:r>
              <a:rPr lang="en-US" sz="2800" dirty="0"/>
              <a:t>However, if a person has already become entitled to CDB and then performs SGA, they will start a Trial Work Period and or exhaust work incentives.</a:t>
            </a:r>
          </a:p>
          <a:p>
            <a:r>
              <a:rPr lang="en-US" sz="2800" dirty="0"/>
              <a:t>Option – Consider Medicaid Buy-in Program for Working Person where have a higher resource level and still keep Medicaid.</a:t>
            </a:r>
          </a:p>
        </p:txBody>
      </p:sp>
      <p:sp>
        <p:nvSpPr>
          <p:cNvPr id="4" name="Date Placeholder 3">
            <a:extLst>
              <a:ext uri="{FF2B5EF4-FFF2-40B4-BE49-F238E27FC236}">
                <a16:creationId xmlns:a16="http://schemas.microsoft.com/office/drawing/2014/main" id="{37F4F3CF-2B94-C735-5F87-44F9750A5929}"/>
              </a:ext>
            </a:extLst>
          </p:cNvPr>
          <p:cNvSpPr>
            <a:spLocks noGrp="1"/>
          </p:cNvSpPr>
          <p:nvPr>
            <p:ph type="dt" sz="half" idx="10"/>
          </p:nvPr>
        </p:nvSpPr>
        <p:spPr/>
        <p:txBody>
          <a:bodyPr/>
          <a:lstStyle/>
          <a:p>
            <a:fld id="{2B68D704-4781-4E44-BCF4-9133C1F45C21}" type="datetime1">
              <a:rPr lang="en-US" smtClean="0"/>
              <a:t>8/21/2024</a:t>
            </a:fld>
            <a:endParaRPr lang="en-US"/>
          </a:p>
        </p:txBody>
      </p:sp>
      <p:sp>
        <p:nvSpPr>
          <p:cNvPr id="5" name="Footer Placeholder 4">
            <a:extLst>
              <a:ext uri="{FF2B5EF4-FFF2-40B4-BE49-F238E27FC236}">
                <a16:creationId xmlns:a16="http://schemas.microsoft.com/office/drawing/2014/main" id="{BAD6F667-60A5-BC03-702F-12B39F701BD9}"/>
              </a:ext>
            </a:extLst>
          </p:cNvPr>
          <p:cNvSpPr>
            <a:spLocks noGrp="1"/>
          </p:cNvSpPr>
          <p:nvPr>
            <p:ph type="ftr" sz="quarter" idx="11"/>
          </p:nvPr>
        </p:nvSpPr>
        <p:spPr/>
        <p:txBody>
          <a:bodyPr/>
          <a:lstStyle/>
          <a:p>
            <a:r>
              <a:rPr lang="en-US"/>
              <a:t>Presentation - Attorney Advertisement </a:t>
            </a:r>
          </a:p>
        </p:txBody>
      </p:sp>
      <p:sp>
        <p:nvSpPr>
          <p:cNvPr id="6" name="Slide Number Placeholder 5">
            <a:extLst>
              <a:ext uri="{FF2B5EF4-FFF2-40B4-BE49-F238E27FC236}">
                <a16:creationId xmlns:a16="http://schemas.microsoft.com/office/drawing/2014/main" id="{27ADDF76-EF56-079D-E924-1F34A250F5FE}"/>
              </a:ext>
            </a:extLst>
          </p:cNvPr>
          <p:cNvSpPr>
            <a:spLocks noGrp="1"/>
          </p:cNvSpPr>
          <p:nvPr>
            <p:ph type="sldNum" sz="quarter" idx="12"/>
          </p:nvPr>
        </p:nvSpPr>
        <p:spPr/>
        <p:txBody>
          <a:bodyPr/>
          <a:lstStyle/>
          <a:p>
            <a:fld id="{51A1E891-AE4D-413B-9C26-624E5D3475E3}" type="slidenum">
              <a:rPr lang="en-US" smtClean="0"/>
              <a:t>6</a:t>
            </a:fld>
            <a:endParaRPr lang="en-US" dirty="0"/>
          </a:p>
        </p:txBody>
      </p:sp>
    </p:spTree>
    <p:extLst>
      <p:ext uri="{BB962C8B-B14F-4D97-AF65-F5344CB8AC3E}">
        <p14:creationId xmlns:p14="http://schemas.microsoft.com/office/powerpoint/2010/main" val="4128543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CE72B-E12E-7890-3709-307564E49316}"/>
              </a:ext>
            </a:extLst>
          </p:cNvPr>
          <p:cNvSpPr>
            <a:spLocks noGrp="1"/>
          </p:cNvSpPr>
          <p:nvPr>
            <p:ph type="title"/>
          </p:nvPr>
        </p:nvSpPr>
        <p:spPr/>
        <p:txBody>
          <a:bodyPr/>
          <a:lstStyle/>
          <a:p>
            <a:r>
              <a:rPr lang="en-US" dirty="0"/>
              <a:t>Dual entitlement</a:t>
            </a:r>
          </a:p>
        </p:txBody>
      </p:sp>
      <p:sp>
        <p:nvSpPr>
          <p:cNvPr id="3" name="Content Placeholder 2">
            <a:extLst>
              <a:ext uri="{FF2B5EF4-FFF2-40B4-BE49-F238E27FC236}">
                <a16:creationId xmlns:a16="http://schemas.microsoft.com/office/drawing/2014/main" id="{B4576C06-4E14-C4F2-E845-46356B853432}"/>
              </a:ext>
            </a:extLst>
          </p:cNvPr>
          <p:cNvSpPr>
            <a:spLocks noGrp="1"/>
          </p:cNvSpPr>
          <p:nvPr>
            <p:ph idx="1"/>
          </p:nvPr>
        </p:nvSpPr>
        <p:spPr/>
        <p:txBody>
          <a:bodyPr/>
          <a:lstStyle/>
          <a:p>
            <a:endParaRPr lang="en-US" dirty="0"/>
          </a:p>
          <a:p>
            <a:r>
              <a:rPr lang="en-US" dirty="0"/>
              <a:t>If a person is entitled to both a CDB and a Disability Insurance Benefit (DIB, also known as SSDI) or Retirement Insurance Benefit (RIB), the CDB is reduced by the amount of the DIB or RIB.</a:t>
            </a:r>
          </a:p>
        </p:txBody>
      </p:sp>
      <p:sp>
        <p:nvSpPr>
          <p:cNvPr id="4" name="Date Placeholder 3">
            <a:extLst>
              <a:ext uri="{FF2B5EF4-FFF2-40B4-BE49-F238E27FC236}">
                <a16:creationId xmlns:a16="http://schemas.microsoft.com/office/drawing/2014/main" id="{B9AD0CC1-7E79-808E-C78F-8E0270EF47F3}"/>
              </a:ext>
            </a:extLst>
          </p:cNvPr>
          <p:cNvSpPr>
            <a:spLocks noGrp="1"/>
          </p:cNvSpPr>
          <p:nvPr>
            <p:ph type="dt" sz="half" idx="10"/>
          </p:nvPr>
        </p:nvSpPr>
        <p:spPr/>
        <p:txBody>
          <a:bodyPr/>
          <a:lstStyle/>
          <a:p>
            <a:fld id="{C4B036DC-AF01-4129-8239-23E26C0D19D4}" type="datetime1">
              <a:rPr lang="en-US" smtClean="0"/>
              <a:t>8/21/2024</a:t>
            </a:fld>
            <a:endParaRPr lang="en-US"/>
          </a:p>
        </p:txBody>
      </p:sp>
      <p:sp>
        <p:nvSpPr>
          <p:cNvPr id="5" name="Footer Placeholder 4">
            <a:extLst>
              <a:ext uri="{FF2B5EF4-FFF2-40B4-BE49-F238E27FC236}">
                <a16:creationId xmlns:a16="http://schemas.microsoft.com/office/drawing/2014/main" id="{FC9C0716-87BB-010C-C811-65183BB5B1DD}"/>
              </a:ext>
            </a:extLst>
          </p:cNvPr>
          <p:cNvSpPr>
            <a:spLocks noGrp="1"/>
          </p:cNvSpPr>
          <p:nvPr>
            <p:ph type="ftr" sz="quarter" idx="11"/>
          </p:nvPr>
        </p:nvSpPr>
        <p:spPr/>
        <p:txBody>
          <a:bodyPr/>
          <a:lstStyle/>
          <a:p>
            <a:r>
              <a:rPr lang="en-US"/>
              <a:t>Presentation - Attorney Advertisement </a:t>
            </a:r>
          </a:p>
        </p:txBody>
      </p:sp>
      <p:sp>
        <p:nvSpPr>
          <p:cNvPr id="6" name="Slide Number Placeholder 5">
            <a:extLst>
              <a:ext uri="{FF2B5EF4-FFF2-40B4-BE49-F238E27FC236}">
                <a16:creationId xmlns:a16="http://schemas.microsoft.com/office/drawing/2014/main" id="{E02D4BF7-9CD4-1067-03DF-9ACF226669F7}"/>
              </a:ext>
            </a:extLst>
          </p:cNvPr>
          <p:cNvSpPr>
            <a:spLocks noGrp="1"/>
          </p:cNvSpPr>
          <p:nvPr>
            <p:ph type="sldNum" sz="quarter" idx="12"/>
          </p:nvPr>
        </p:nvSpPr>
        <p:spPr/>
        <p:txBody>
          <a:bodyPr/>
          <a:lstStyle/>
          <a:p>
            <a:fld id="{51A1E891-AE4D-413B-9C26-624E5D3475E3}" type="slidenum">
              <a:rPr lang="en-US" smtClean="0"/>
              <a:t>7</a:t>
            </a:fld>
            <a:endParaRPr lang="en-US" dirty="0"/>
          </a:p>
        </p:txBody>
      </p:sp>
    </p:spTree>
    <p:extLst>
      <p:ext uri="{BB962C8B-B14F-4D97-AF65-F5344CB8AC3E}">
        <p14:creationId xmlns:p14="http://schemas.microsoft.com/office/powerpoint/2010/main" val="426362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66DAB-A0BF-3FF3-6F93-720BB70BEF75}"/>
              </a:ext>
            </a:extLst>
          </p:cNvPr>
          <p:cNvSpPr>
            <a:spLocks noGrp="1"/>
          </p:cNvSpPr>
          <p:nvPr>
            <p:ph type="title"/>
          </p:nvPr>
        </p:nvSpPr>
        <p:spPr/>
        <p:txBody>
          <a:bodyPr/>
          <a:lstStyle/>
          <a:p>
            <a:r>
              <a:rPr lang="en-US" dirty="0"/>
              <a:t>Retro &amp; or Reduced Benefit</a:t>
            </a:r>
          </a:p>
        </p:txBody>
      </p:sp>
      <p:sp>
        <p:nvSpPr>
          <p:cNvPr id="3" name="Content Placeholder 2">
            <a:extLst>
              <a:ext uri="{FF2B5EF4-FFF2-40B4-BE49-F238E27FC236}">
                <a16:creationId xmlns:a16="http://schemas.microsoft.com/office/drawing/2014/main" id="{57830FF0-8D52-E4B2-6C6B-BD9AFFA85832}"/>
              </a:ext>
            </a:extLst>
          </p:cNvPr>
          <p:cNvSpPr>
            <a:spLocks noGrp="1"/>
          </p:cNvSpPr>
          <p:nvPr>
            <p:ph idx="1"/>
          </p:nvPr>
        </p:nvSpPr>
        <p:spPr/>
        <p:txBody>
          <a:bodyPr>
            <a:normAutofit/>
          </a:bodyPr>
          <a:lstStyle/>
          <a:p>
            <a:r>
              <a:rPr lang="en-US" b="1" dirty="0"/>
              <a:t>CDB can be retroactive up to</a:t>
            </a:r>
            <a:r>
              <a:rPr lang="en-US" dirty="0"/>
              <a:t>:</a:t>
            </a:r>
          </a:p>
          <a:p>
            <a:pPr marL="114300" indent="0">
              <a:buNone/>
            </a:pPr>
            <a:r>
              <a:rPr lang="en-US" dirty="0"/>
              <a:t>• 12 months before application if it’s on the record of a parent or grandparent who receives DIB</a:t>
            </a:r>
          </a:p>
          <a:p>
            <a:pPr marL="114300" indent="0">
              <a:buNone/>
            </a:pPr>
            <a:r>
              <a:rPr lang="en-US" dirty="0"/>
              <a:t>• 6 months before application if it’s on the record of a parent or grandparent who receives RIB or who is deceased</a:t>
            </a:r>
          </a:p>
          <a:p>
            <a:pPr marL="114300" indent="0">
              <a:buNone/>
            </a:pPr>
            <a:endParaRPr lang="en-US" dirty="0"/>
          </a:p>
          <a:p>
            <a:r>
              <a:rPr lang="en-US" b="1" dirty="0"/>
              <a:t>Benefit can be Reduced by:</a:t>
            </a:r>
          </a:p>
          <a:p>
            <a:pPr marL="114300" indent="0">
              <a:buNone/>
            </a:pPr>
            <a:r>
              <a:rPr lang="en-US" dirty="0"/>
              <a:t>• If the parent or grandparent on whose record a CDB is entitled has early RIB reduced by earnings, then CDB’s benefit is also reduced. </a:t>
            </a:r>
          </a:p>
        </p:txBody>
      </p:sp>
      <p:sp>
        <p:nvSpPr>
          <p:cNvPr id="4" name="Date Placeholder 3">
            <a:extLst>
              <a:ext uri="{FF2B5EF4-FFF2-40B4-BE49-F238E27FC236}">
                <a16:creationId xmlns:a16="http://schemas.microsoft.com/office/drawing/2014/main" id="{B7ED5B16-F386-99BE-E7C1-64BE3B2A368C}"/>
              </a:ext>
            </a:extLst>
          </p:cNvPr>
          <p:cNvSpPr>
            <a:spLocks noGrp="1"/>
          </p:cNvSpPr>
          <p:nvPr>
            <p:ph type="dt" sz="half" idx="10"/>
          </p:nvPr>
        </p:nvSpPr>
        <p:spPr/>
        <p:txBody>
          <a:bodyPr/>
          <a:lstStyle/>
          <a:p>
            <a:fld id="{59576D61-94CA-4DEA-99A9-6C69EC68DD93}" type="datetime1">
              <a:rPr lang="en-US" smtClean="0"/>
              <a:t>8/21/2024</a:t>
            </a:fld>
            <a:endParaRPr lang="en-US"/>
          </a:p>
        </p:txBody>
      </p:sp>
      <p:sp>
        <p:nvSpPr>
          <p:cNvPr id="5" name="Footer Placeholder 4">
            <a:extLst>
              <a:ext uri="{FF2B5EF4-FFF2-40B4-BE49-F238E27FC236}">
                <a16:creationId xmlns:a16="http://schemas.microsoft.com/office/drawing/2014/main" id="{AF9D11AD-D3F0-4788-55AF-F6E8901727D2}"/>
              </a:ext>
            </a:extLst>
          </p:cNvPr>
          <p:cNvSpPr>
            <a:spLocks noGrp="1"/>
          </p:cNvSpPr>
          <p:nvPr>
            <p:ph type="ftr" sz="quarter" idx="11"/>
          </p:nvPr>
        </p:nvSpPr>
        <p:spPr/>
        <p:txBody>
          <a:bodyPr/>
          <a:lstStyle/>
          <a:p>
            <a:r>
              <a:rPr lang="en-US"/>
              <a:t>Presentation - Attorney Advertisement </a:t>
            </a:r>
          </a:p>
        </p:txBody>
      </p:sp>
      <p:sp>
        <p:nvSpPr>
          <p:cNvPr id="6" name="Slide Number Placeholder 5">
            <a:extLst>
              <a:ext uri="{FF2B5EF4-FFF2-40B4-BE49-F238E27FC236}">
                <a16:creationId xmlns:a16="http://schemas.microsoft.com/office/drawing/2014/main" id="{D1EF7070-8DD3-0A68-E24E-0AD8A508A57A}"/>
              </a:ext>
            </a:extLst>
          </p:cNvPr>
          <p:cNvSpPr>
            <a:spLocks noGrp="1"/>
          </p:cNvSpPr>
          <p:nvPr>
            <p:ph type="sldNum" sz="quarter" idx="12"/>
          </p:nvPr>
        </p:nvSpPr>
        <p:spPr/>
        <p:txBody>
          <a:bodyPr/>
          <a:lstStyle/>
          <a:p>
            <a:fld id="{51A1E891-AE4D-413B-9C26-624E5D3475E3}" type="slidenum">
              <a:rPr lang="en-US" smtClean="0"/>
              <a:t>8</a:t>
            </a:fld>
            <a:endParaRPr lang="en-US" dirty="0"/>
          </a:p>
        </p:txBody>
      </p:sp>
    </p:spTree>
    <p:extLst>
      <p:ext uri="{BB962C8B-B14F-4D97-AF65-F5344CB8AC3E}">
        <p14:creationId xmlns:p14="http://schemas.microsoft.com/office/powerpoint/2010/main" val="16006324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E34E3-29F6-3BE7-AAE6-D6687D2FD86A}"/>
              </a:ext>
            </a:extLst>
          </p:cNvPr>
          <p:cNvSpPr>
            <a:spLocks noGrp="1"/>
          </p:cNvSpPr>
          <p:nvPr>
            <p:ph type="title"/>
          </p:nvPr>
        </p:nvSpPr>
        <p:spPr/>
        <p:txBody>
          <a:bodyPr/>
          <a:lstStyle/>
          <a:p>
            <a:r>
              <a:rPr lang="en-US" dirty="0"/>
              <a:t>CDB benefits terminate</a:t>
            </a:r>
          </a:p>
        </p:txBody>
      </p:sp>
      <p:sp>
        <p:nvSpPr>
          <p:cNvPr id="4" name="Date Placeholder 3">
            <a:extLst>
              <a:ext uri="{FF2B5EF4-FFF2-40B4-BE49-F238E27FC236}">
                <a16:creationId xmlns:a16="http://schemas.microsoft.com/office/drawing/2014/main" id="{163D0548-7119-63E9-7814-987B7E1F4A27}"/>
              </a:ext>
            </a:extLst>
          </p:cNvPr>
          <p:cNvSpPr>
            <a:spLocks noGrp="1"/>
          </p:cNvSpPr>
          <p:nvPr>
            <p:ph type="dt" sz="half" idx="10"/>
          </p:nvPr>
        </p:nvSpPr>
        <p:spPr/>
        <p:txBody>
          <a:bodyPr/>
          <a:lstStyle/>
          <a:p>
            <a:fld id="{1CE0E867-D581-40B4-A31D-38F4AD0ADCEA}" type="datetime1">
              <a:rPr lang="en-US" smtClean="0"/>
              <a:t>8/21/2024</a:t>
            </a:fld>
            <a:endParaRPr lang="en-US"/>
          </a:p>
        </p:txBody>
      </p:sp>
      <p:sp>
        <p:nvSpPr>
          <p:cNvPr id="5" name="Footer Placeholder 4">
            <a:extLst>
              <a:ext uri="{FF2B5EF4-FFF2-40B4-BE49-F238E27FC236}">
                <a16:creationId xmlns:a16="http://schemas.microsoft.com/office/drawing/2014/main" id="{DD530E78-DC3F-88AD-EE4E-1D4938D5EB95}"/>
              </a:ext>
            </a:extLst>
          </p:cNvPr>
          <p:cNvSpPr>
            <a:spLocks noGrp="1"/>
          </p:cNvSpPr>
          <p:nvPr>
            <p:ph type="ftr" sz="quarter" idx="11"/>
          </p:nvPr>
        </p:nvSpPr>
        <p:spPr/>
        <p:txBody>
          <a:bodyPr/>
          <a:lstStyle/>
          <a:p>
            <a:r>
              <a:rPr lang="en-US"/>
              <a:t>Presentation - Attorney Advertisement </a:t>
            </a:r>
          </a:p>
        </p:txBody>
      </p:sp>
      <p:sp>
        <p:nvSpPr>
          <p:cNvPr id="6" name="Slide Number Placeholder 5">
            <a:extLst>
              <a:ext uri="{FF2B5EF4-FFF2-40B4-BE49-F238E27FC236}">
                <a16:creationId xmlns:a16="http://schemas.microsoft.com/office/drawing/2014/main" id="{2812FEA2-09B6-1011-D54C-2482BBCF6178}"/>
              </a:ext>
            </a:extLst>
          </p:cNvPr>
          <p:cNvSpPr>
            <a:spLocks noGrp="1"/>
          </p:cNvSpPr>
          <p:nvPr>
            <p:ph type="sldNum" sz="quarter" idx="12"/>
          </p:nvPr>
        </p:nvSpPr>
        <p:spPr/>
        <p:txBody>
          <a:bodyPr/>
          <a:lstStyle/>
          <a:p>
            <a:fld id="{51A1E891-AE4D-413B-9C26-624E5D3475E3}" type="slidenum">
              <a:rPr lang="en-US" smtClean="0"/>
              <a:t>9</a:t>
            </a:fld>
            <a:endParaRPr lang="en-US" dirty="0"/>
          </a:p>
        </p:txBody>
      </p:sp>
      <p:sp>
        <p:nvSpPr>
          <p:cNvPr id="8" name="TextBox 7">
            <a:extLst>
              <a:ext uri="{FF2B5EF4-FFF2-40B4-BE49-F238E27FC236}">
                <a16:creationId xmlns:a16="http://schemas.microsoft.com/office/drawing/2014/main" id="{A0A378D3-52E8-6D51-8E9D-752A25A0A8EF}"/>
              </a:ext>
            </a:extLst>
          </p:cNvPr>
          <p:cNvSpPr txBox="1"/>
          <p:nvPr/>
        </p:nvSpPr>
        <p:spPr>
          <a:xfrm>
            <a:off x="685800" y="2026146"/>
            <a:ext cx="6858000" cy="2616101"/>
          </a:xfrm>
          <a:prstGeom prst="rect">
            <a:avLst/>
          </a:prstGeom>
          <a:noFill/>
        </p:spPr>
        <p:txBody>
          <a:bodyPr wrap="square">
            <a:spAutoFit/>
          </a:bodyPr>
          <a:lstStyle/>
          <a:p>
            <a:r>
              <a:rPr lang="en-US" sz="2000" dirty="0"/>
              <a:t>• Medical cessation</a:t>
            </a:r>
          </a:p>
          <a:p>
            <a:r>
              <a:rPr lang="en-US" sz="2000" dirty="0"/>
              <a:t>• Marriage, </a:t>
            </a:r>
            <a:r>
              <a:rPr lang="en-US" sz="2000" i="1" dirty="0"/>
              <a:t>except if the spouse is entitled to Social Security benefits other than Child’s Insurance Benefits as a child under age 18, or a student under age 19 years 2 months (NOTE: The exception does not apply if the spouse receives only SSI.)  </a:t>
            </a:r>
            <a:r>
              <a:rPr lang="en-US" sz="2000" dirty="0"/>
              <a:t>In general, the opinion is that this may be too precarious – recommend to live happily ever after but no marriage.  </a:t>
            </a:r>
          </a:p>
          <a:p>
            <a:endParaRPr lang="en-US" sz="2400" dirty="0"/>
          </a:p>
        </p:txBody>
      </p:sp>
    </p:spTree>
    <p:extLst>
      <p:ext uri="{BB962C8B-B14F-4D97-AF65-F5344CB8AC3E}">
        <p14:creationId xmlns:p14="http://schemas.microsoft.com/office/powerpoint/2010/main" val="20585089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Adjacency</Template>
  <TotalTime>2698</TotalTime>
  <Words>1367</Words>
  <Application>Microsoft Office PowerPoint</Application>
  <PresentationFormat>On-screen Show (4:3)</PresentationFormat>
  <Paragraphs>182</Paragraphs>
  <Slides>21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Cambria</vt:lpstr>
      <vt:lpstr>Adjacency</vt:lpstr>
      <vt:lpstr>Highlights of  Social Security Family Benefits &amp; Person Working  Incentives</vt:lpstr>
      <vt:lpstr>SOCIAL SECURITY </vt:lpstr>
      <vt:lpstr>Childhood Disability Benefits aka Disabled Adult Child</vt:lpstr>
      <vt:lpstr>To be entitled to CDB, a person must…</vt:lpstr>
      <vt:lpstr>To be entitled, a CBD</vt:lpstr>
      <vt:lpstr>PowerPoint Presentation</vt:lpstr>
      <vt:lpstr>Dual entitlement</vt:lpstr>
      <vt:lpstr>Retro &amp; or Reduced Benefit</vt:lpstr>
      <vt:lpstr>CDB benefits terminate</vt:lpstr>
      <vt:lpstr>CDB is entitled to work incentives such as: </vt:lpstr>
      <vt:lpstr>Payments Terminate </vt:lpstr>
      <vt:lpstr>Medicare</vt:lpstr>
      <vt:lpstr>Issues relating to resources for CDB</vt:lpstr>
      <vt:lpstr>Overview of Earnings highlights </vt:lpstr>
      <vt:lpstr>SSA Work Incentives </vt:lpstr>
      <vt:lpstr>SSI &amp; Impact of Income</vt:lpstr>
      <vt:lpstr>Review - General Income Exclusion (GIE) Earned Income Exclusion (EIE)</vt:lpstr>
      <vt:lpstr>Examples of Deductible IRWEs</vt:lpstr>
      <vt:lpstr>After work history, one becomes eligible for SSDI.  SSDI provides other “Work Incentives” besides IRWEs</vt:lpstr>
      <vt:lpstr>Questions and Answers</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Security Work Incentives</dc:title>
  <dc:creator>Justine Howell</dc:creator>
  <cp:lastModifiedBy>Regina Brandow</cp:lastModifiedBy>
  <cp:revision>68</cp:revision>
  <cp:lastPrinted>2021-10-19T12:01:42Z</cp:lastPrinted>
  <dcterms:created xsi:type="dcterms:W3CDTF">2015-01-14T16:56:12Z</dcterms:created>
  <dcterms:modified xsi:type="dcterms:W3CDTF">2024-08-21T22:31:39Z</dcterms:modified>
</cp:coreProperties>
</file>