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6" r:id="rId1"/>
  </p:sldMasterIdLst>
  <p:notesMasterIdLst>
    <p:notesMasterId r:id="rId31"/>
  </p:notesMasterIdLst>
  <p:handoutMasterIdLst>
    <p:handoutMasterId r:id="rId32"/>
  </p:handoutMasterIdLst>
  <p:sldIdLst>
    <p:sldId id="256" r:id="rId2"/>
    <p:sldId id="512" r:id="rId3"/>
    <p:sldId id="494" r:id="rId4"/>
    <p:sldId id="513" r:id="rId5"/>
    <p:sldId id="268" r:id="rId6"/>
    <p:sldId id="493" r:id="rId7"/>
    <p:sldId id="514" r:id="rId8"/>
    <p:sldId id="516" r:id="rId9"/>
    <p:sldId id="264" r:id="rId10"/>
    <p:sldId id="515" r:id="rId11"/>
    <p:sldId id="261" r:id="rId12"/>
    <p:sldId id="266" r:id="rId13"/>
    <p:sldId id="265" r:id="rId14"/>
    <p:sldId id="262" r:id="rId15"/>
    <p:sldId id="496" r:id="rId16"/>
    <p:sldId id="497" r:id="rId17"/>
    <p:sldId id="498" r:id="rId18"/>
    <p:sldId id="259" r:id="rId19"/>
    <p:sldId id="263" r:id="rId20"/>
    <p:sldId id="260" r:id="rId21"/>
    <p:sldId id="466" r:id="rId22"/>
    <p:sldId id="488" r:id="rId23"/>
    <p:sldId id="491" r:id="rId24"/>
    <p:sldId id="492" r:id="rId25"/>
    <p:sldId id="489" r:id="rId26"/>
    <p:sldId id="490" r:id="rId27"/>
    <p:sldId id="481" r:id="rId28"/>
    <p:sldId id="479" r:id="rId29"/>
    <p:sldId id="267" r:id="rId30"/>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088" y="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F6BC526D-F555-4DF0-86EF-310F1B51C1A6}" type="datetimeFigureOut">
              <a:rPr lang="en-US" smtClean="0"/>
              <a:t>3/18/2024</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287425CF-6A18-44B5-A5BF-1030E027ACCD}" type="slidenum">
              <a:rPr lang="en-US" smtClean="0"/>
              <a:t>‹#›</a:t>
            </a:fld>
            <a:endParaRPr lang="en-US" dirty="0"/>
          </a:p>
        </p:txBody>
      </p:sp>
    </p:spTree>
    <p:extLst>
      <p:ext uri="{BB962C8B-B14F-4D97-AF65-F5344CB8AC3E}">
        <p14:creationId xmlns:p14="http://schemas.microsoft.com/office/powerpoint/2010/main" val="1319690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4BBD52AD-3135-4246-AFD4-88A226FB0528}" type="datetimeFigureOut">
              <a:rPr lang="en-US" smtClean="0"/>
              <a:t>3/18/2024</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8E8DC06A-08C6-447F-AD0F-4E24408C9728}" type="slidenum">
              <a:rPr lang="en-US" smtClean="0"/>
              <a:t>‹#›</a:t>
            </a:fld>
            <a:endParaRPr lang="en-US" dirty="0"/>
          </a:p>
        </p:txBody>
      </p:sp>
    </p:spTree>
    <p:extLst>
      <p:ext uri="{BB962C8B-B14F-4D97-AF65-F5344CB8AC3E}">
        <p14:creationId xmlns:p14="http://schemas.microsoft.com/office/powerpoint/2010/main" val="51123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3B456416-F50C-014A-FAB1-54BC67B96AFC}"/>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40A9EA6B-A749-8DF2-F277-76EA32C6A5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
        <p:nvSpPr>
          <p:cNvPr id="10244" name="Slide Number Placeholder 3">
            <a:extLst>
              <a:ext uri="{FF2B5EF4-FFF2-40B4-BE49-F238E27FC236}">
                <a16:creationId xmlns:a16="http://schemas.microsoft.com/office/drawing/2014/main" id="{C4BED6F6-F2A5-FC3A-C920-7A740B68D06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Rockwell" panose="02060603020205020403" pitchFamily="18" charset="0"/>
              </a:defRPr>
            </a:lvl1pPr>
            <a:lvl2pPr marL="736600" indent="-282575">
              <a:defRPr>
                <a:solidFill>
                  <a:schemeClr val="tx1"/>
                </a:solidFill>
                <a:latin typeface="Rockwell" panose="02060603020205020403" pitchFamily="18" charset="0"/>
              </a:defRPr>
            </a:lvl2pPr>
            <a:lvl3pPr marL="1133475" indent="-225425">
              <a:defRPr>
                <a:solidFill>
                  <a:schemeClr val="tx1"/>
                </a:solidFill>
                <a:latin typeface="Rockwell" panose="02060603020205020403" pitchFamily="18" charset="0"/>
              </a:defRPr>
            </a:lvl3pPr>
            <a:lvl4pPr marL="1587500" indent="-225425">
              <a:defRPr>
                <a:solidFill>
                  <a:schemeClr val="tx1"/>
                </a:solidFill>
                <a:latin typeface="Rockwell" panose="02060603020205020403" pitchFamily="18" charset="0"/>
              </a:defRPr>
            </a:lvl4pPr>
            <a:lvl5pPr marL="2041525" indent="-225425">
              <a:defRPr>
                <a:solidFill>
                  <a:schemeClr val="tx1"/>
                </a:solidFill>
                <a:latin typeface="Rockwell" panose="02060603020205020403" pitchFamily="18" charset="0"/>
              </a:defRPr>
            </a:lvl5pPr>
            <a:lvl6pPr marL="2498725" indent="-225425" defTabSz="457200" eaLnBrk="0" fontAlgn="base" hangingPunct="0">
              <a:spcBef>
                <a:spcPct val="0"/>
              </a:spcBef>
              <a:spcAft>
                <a:spcPct val="0"/>
              </a:spcAft>
              <a:defRPr>
                <a:solidFill>
                  <a:schemeClr val="tx1"/>
                </a:solidFill>
                <a:latin typeface="Rockwell" panose="02060603020205020403" pitchFamily="18" charset="0"/>
              </a:defRPr>
            </a:lvl6pPr>
            <a:lvl7pPr marL="2955925" indent="-225425" defTabSz="457200" eaLnBrk="0" fontAlgn="base" hangingPunct="0">
              <a:spcBef>
                <a:spcPct val="0"/>
              </a:spcBef>
              <a:spcAft>
                <a:spcPct val="0"/>
              </a:spcAft>
              <a:defRPr>
                <a:solidFill>
                  <a:schemeClr val="tx1"/>
                </a:solidFill>
                <a:latin typeface="Rockwell" panose="02060603020205020403" pitchFamily="18" charset="0"/>
              </a:defRPr>
            </a:lvl7pPr>
            <a:lvl8pPr marL="3413125" indent="-225425" defTabSz="457200" eaLnBrk="0" fontAlgn="base" hangingPunct="0">
              <a:spcBef>
                <a:spcPct val="0"/>
              </a:spcBef>
              <a:spcAft>
                <a:spcPct val="0"/>
              </a:spcAft>
              <a:defRPr>
                <a:solidFill>
                  <a:schemeClr val="tx1"/>
                </a:solidFill>
                <a:latin typeface="Rockwell" panose="02060603020205020403" pitchFamily="18" charset="0"/>
              </a:defRPr>
            </a:lvl8pPr>
            <a:lvl9pPr marL="3870325" indent="-225425" defTabSz="457200" eaLnBrk="0" fontAlgn="base" hangingPunct="0">
              <a:spcBef>
                <a:spcPct val="0"/>
              </a:spcBef>
              <a:spcAft>
                <a:spcPct val="0"/>
              </a:spcAft>
              <a:defRPr>
                <a:solidFill>
                  <a:schemeClr val="tx1"/>
                </a:solidFill>
                <a:latin typeface="Rockwell" panose="02060603020205020403" pitchFamily="18" charset="0"/>
              </a:defRPr>
            </a:lvl9pPr>
          </a:lstStyle>
          <a:p>
            <a:fld id="{B6209CF1-0B18-4B48-976F-A252EBC62021}" type="slidenum">
              <a:rPr lang="en-US" altLang="en-US">
                <a:latin typeface="Arial" panose="020B0604020202020204" pitchFamily="34" charset="0"/>
              </a:rPr>
              <a:pPr/>
              <a:t>21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6523C705-8CDB-C3B5-D328-CCD9F862EE24}"/>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8956689A-8D57-AF13-ACAC-0466A4FE012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6388" name="Slide Number Placeholder 3">
            <a:extLst>
              <a:ext uri="{FF2B5EF4-FFF2-40B4-BE49-F238E27FC236}">
                <a16:creationId xmlns:a16="http://schemas.microsoft.com/office/drawing/2014/main" id="{EF24FC75-7E7E-2D6E-3E73-EB38AC1B9C7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Rockwell" panose="02060603020205020403" pitchFamily="18" charset="0"/>
              </a:defRPr>
            </a:lvl1pPr>
            <a:lvl2pPr marL="736600" indent="-282575">
              <a:defRPr>
                <a:solidFill>
                  <a:schemeClr val="tx1"/>
                </a:solidFill>
                <a:latin typeface="Rockwell" panose="02060603020205020403" pitchFamily="18" charset="0"/>
              </a:defRPr>
            </a:lvl2pPr>
            <a:lvl3pPr marL="1133475" indent="-225425">
              <a:defRPr>
                <a:solidFill>
                  <a:schemeClr val="tx1"/>
                </a:solidFill>
                <a:latin typeface="Rockwell" panose="02060603020205020403" pitchFamily="18" charset="0"/>
              </a:defRPr>
            </a:lvl3pPr>
            <a:lvl4pPr marL="1587500" indent="-225425">
              <a:defRPr>
                <a:solidFill>
                  <a:schemeClr val="tx1"/>
                </a:solidFill>
                <a:latin typeface="Rockwell" panose="02060603020205020403" pitchFamily="18" charset="0"/>
              </a:defRPr>
            </a:lvl4pPr>
            <a:lvl5pPr marL="2041525" indent="-225425">
              <a:defRPr>
                <a:solidFill>
                  <a:schemeClr val="tx1"/>
                </a:solidFill>
                <a:latin typeface="Rockwell" panose="02060603020205020403" pitchFamily="18" charset="0"/>
              </a:defRPr>
            </a:lvl5pPr>
            <a:lvl6pPr marL="2498725" indent="-225425" defTabSz="457200" eaLnBrk="0" fontAlgn="base" hangingPunct="0">
              <a:spcBef>
                <a:spcPct val="0"/>
              </a:spcBef>
              <a:spcAft>
                <a:spcPct val="0"/>
              </a:spcAft>
              <a:defRPr>
                <a:solidFill>
                  <a:schemeClr val="tx1"/>
                </a:solidFill>
                <a:latin typeface="Rockwell" panose="02060603020205020403" pitchFamily="18" charset="0"/>
              </a:defRPr>
            </a:lvl6pPr>
            <a:lvl7pPr marL="2955925" indent="-225425" defTabSz="457200" eaLnBrk="0" fontAlgn="base" hangingPunct="0">
              <a:spcBef>
                <a:spcPct val="0"/>
              </a:spcBef>
              <a:spcAft>
                <a:spcPct val="0"/>
              </a:spcAft>
              <a:defRPr>
                <a:solidFill>
                  <a:schemeClr val="tx1"/>
                </a:solidFill>
                <a:latin typeface="Rockwell" panose="02060603020205020403" pitchFamily="18" charset="0"/>
              </a:defRPr>
            </a:lvl7pPr>
            <a:lvl8pPr marL="3413125" indent="-225425" defTabSz="457200" eaLnBrk="0" fontAlgn="base" hangingPunct="0">
              <a:spcBef>
                <a:spcPct val="0"/>
              </a:spcBef>
              <a:spcAft>
                <a:spcPct val="0"/>
              </a:spcAft>
              <a:defRPr>
                <a:solidFill>
                  <a:schemeClr val="tx1"/>
                </a:solidFill>
                <a:latin typeface="Rockwell" panose="02060603020205020403" pitchFamily="18" charset="0"/>
              </a:defRPr>
            </a:lvl8pPr>
            <a:lvl9pPr marL="3870325" indent="-225425" defTabSz="457200" eaLnBrk="0" fontAlgn="base" hangingPunct="0">
              <a:spcBef>
                <a:spcPct val="0"/>
              </a:spcBef>
              <a:spcAft>
                <a:spcPct val="0"/>
              </a:spcAft>
              <a:defRPr>
                <a:solidFill>
                  <a:schemeClr val="tx1"/>
                </a:solidFill>
                <a:latin typeface="Rockwell" panose="02060603020205020403" pitchFamily="18" charset="0"/>
              </a:defRPr>
            </a:lvl9pPr>
          </a:lstStyle>
          <a:p>
            <a:fld id="{DDAAA2FC-73A9-4BA5-8BBA-F730E2EBE648}" type="slidenum">
              <a:rPr lang="en-US" altLang="en-US">
                <a:latin typeface="Arial" panose="020B0604020202020204" pitchFamily="34" charset="0"/>
              </a:rPr>
              <a:pPr/>
              <a:t>22</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3769817-6926-21FA-8604-FCB3D19712C9}"/>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D5621308-3BCA-56A1-F379-AB3F09D49A2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0484" name="Slide Number Placeholder 3">
            <a:extLst>
              <a:ext uri="{FF2B5EF4-FFF2-40B4-BE49-F238E27FC236}">
                <a16:creationId xmlns:a16="http://schemas.microsoft.com/office/drawing/2014/main" id="{4FFB7D75-6B82-C71D-DFFD-DF992041B3C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Rockwell" panose="02060603020205020403" pitchFamily="18" charset="0"/>
              </a:defRPr>
            </a:lvl1pPr>
            <a:lvl2pPr marL="736600" indent="-282575">
              <a:defRPr>
                <a:solidFill>
                  <a:schemeClr val="tx1"/>
                </a:solidFill>
                <a:latin typeface="Rockwell" panose="02060603020205020403" pitchFamily="18" charset="0"/>
              </a:defRPr>
            </a:lvl2pPr>
            <a:lvl3pPr marL="1133475" indent="-225425">
              <a:defRPr>
                <a:solidFill>
                  <a:schemeClr val="tx1"/>
                </a:solidFill>
                <a:latin typeface="Rockwell" panose="02060603020205020403" pitchFamily="18" charset="0"/>
              </a:defRPr>
            </a:lvl3pPr>
            <a:lvl4pPr marL="1587500" indent="-225425">
              <a:defRPr>
                <a:solidFill>
                  <a:schemeClr val="tx1"/>
                </a:solidFill>
                <a:latin typeface="Rockwell" panose="02060603020205020403" pitchFamily="18" charset="0"/>
              </a:defRPr>
            </a:lvl4pPr>
            <a:lvl5pPr marL="2041525" indent="-225425">
              <a:defRPr>
                <a:solidFill>
                  <a:schemeClr val="tx1"/>
                </a:solidFill>
                <a:latin typeface="Rockwell" panose="02060603020205020403" pitchFamily="18" charset="0"/>
              </a:defRPr>
            </a:lvl5pPr>
            <a:lvl6pPr marL="2498725" indent="-225425" defTabSz="457200" eaLnBrk="0" fontAlgn="base" hangingPunct="0">
              <a:spcBef>
                <a:spcPct val="0"/>
              </a:spcBef>
              <a:spcAft>
                <a:spcPct val="0"/>
              </a:spcAft>
              <a:defRPr>
                <a:solidFill>
                  <a:schemeClr val="tx1"/>
                </a:solidFill>
                <a:latin typeface="Rockwell" panose="02060603020205020403" pitchFamily="18" charset="0"/>
              </a:defRPr>
            </a:lvl6pPr>
            <a:lvl7pPr marL="2955925" indent="-225425" defTabSz="457200" eaLnBrk="0" fontAlgn="base" hangingPunct="0">
              <a:spcBef>
                <a:spcPct val="0"/>
              </a:spcBef>
              <a:spcAft>
                <a:spcPct val="0"/>
              </a:spcAft>
              <a:defRPr>
                <a:solidFill>
                  <a:schemeClr val="tx1"/>
                </a:solidFill>
                <a:latin typeface="Rockwell" panose="02060603020205020403" pitchFamily="18" charset="0"/>
              </a:defRPr>
            </a:lvl7pPr>
            <a:lvl8pPr marL="3413125" indent="-225425" defTabSz="457200" eaLnBrk="0" fontAlgn="base" hangingPunct="0">
              <a:spcBef>
                <a:spcPct val="0"/>
              </a:spcBef>
              <a:spcAft>
                <a:spcPct val="0"/>
              </a:spcAft>
              <a:defRPr>
                <a:solidFill>
                  <a:schemeClr val="tx1"/>
                </a:solidFill>
                <a:latin typeface="Rockwell" panose="02060603020205020403" pitchFamily="18" charset="0"/>
              </a:defRPr>
            </a:lvl8pPr>
            <a:lvl9pPr marL="3870325" indent="-225425" defTabSz="457200" eaLnBrk="0" fontAlgn="base" hangingPunct="0">
              <a:spcBef>
                <a:spcPct val="0"/>
              </a:spcBef>
              <a:spcAft>
                <a:spcPct val="0"/>
              </a:spcAft>
              <a:defRPr>
                <a:solidFill>
                  <a:schemeClr val="tx1"/>
                </a:solidFill>
                <a:latin typeface="Rockwell" panose="02060603020205020403" pitchFamily="18" charset="0"/>
              </a:defRPr>
            </a:lvl9pPr>
          </a:lstStyle>
          <a:p>
            <a:fld id="{307A76CF-1FB2-4886-AB6C-7461C01412C7}" type="slidenum">
              <a:rPr lang="en-US" altLang="en-US">
                <a:latin typeface="Arial" panose="020B0604020202020204" pitchFamily="34" charset="0"/>
              </a:rPr>
              <a:pPr/>
              <a:t>25</a:t>
            </a:fld>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0D0DDC1C-FF7F-6E9E-CBA4-DE912C22B675}"/>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19558F54-D233-C8F7-63FB-A4B4C5B8CA4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2532" name="Slide Number Placeholder 3">
            <a:extLst>
              <a:ext uri="{FF2B5EF4-FFF2-40B4-BE49-F238E27FC236}">
                <a16:creationId xmlns:a16="http://schemas.microsoft.com/office/drawing/2014/main" id="{4F8D7BBF-3BC5-7348-E4C3-8A26D5118FA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Rockwell" panose="02060603020205020403" pitchFamily="18" charset="0"/>
              </a:defRPr>
            </a:lvl1pPr>
            <a:lvl2pPr marL="736600" indent="-282575">
              <a:defRPr>
                <a:solidFill>
                  <a:schemeClr val="tx1"/>
                </a:solidFill>
                <a:latin typeface="Rockwell" panose="02060603020205020403" pitchFamily="18" charset="0"/>
              </a:defRPr>
            </a:lvl2pPr>
            <a:lvl3pPr marL="1133475" indent="-225425">
              <a:defRPr>
                <a:solidFill>
                  <a:schemeClr val="tx1"/>
                </a:solidFill>
                <a:latin typeface="Rockwell" panose="02060603020205020403" pitchFamily="18" charset="0"/>
              </a:defRPr>
            </a:lvl3pPr>
            <a:lvl4pPr marL="1587500" indent="-225425">
              <a:defRPr>
                <a:solidFill>
                  <a:schemeClr val="tx1"/>
                </a:solidFill>
                <a:latin typeface="Rockwell" panose="02060603020205020403" pitchFamily="18" charset="0"/>
              </a:defRPr>
            </a:lvl4pPr>
            <a:lvl5pPr marL="2041525" indent="-225425">
              <a:defRPr>
                <a:solidFill>
                  <a:schemeClr val="tx1"/>
                </a:solidFill>
                <a:latin typeface="Rockwell" panose="02060603020205020403" pitchFamily="18" charset="0"/>
              </a:defRPr>
            </a:lvl5pPr>
            <a:lvl6pPr marL="2498725" indent="-225425" defTabSz="457200" eaLnBrk="0" fontAlgn="base" hangingPunct="0">
              <a:spcBef>
                <a:spcPct val="0"/>
              </a:spcBef>
              <a:spcAft>
                <a:spcPct val="0"/>
              </a:spcAft>
              <a:defRPr>
                <a:solidFill>
                  <a:schemeClr val="tx1"/>
                </a:solidFill>
                <a:latin typeface="Rockwell" panose="02060603020205020403" pitchFamily="18" charset="0"/>
              </a:defRPr>
            </a:lvl6pPr>
            <a:lvl7pPr marL="2955925" indent="-225425" defTabSz="457200" eaLnBrk="0" fontAlgn="base" hangingPunct="0">
              <a:spcBef>
                <a:spcPct val="0"/>
              </a:spcBef>
              <a:spcAft>
                <a:spcPct val="0"/>
              </a:spcAft>
              <a:defRPr>
                <a:solidFill>
                  <a:schemeClr val="tx1"/>
                </a:solidFill>
                <a:latin typeface="Rockwell" panose="02060603020205020403" pitchFamily="18" charset="0"/>
              </a:defRPr>
            </a:lvl7pPr>
            <a:lvl8pPr marL="3413125" indent="-225425" defTabSz="457200" eaLnBrk="0" fontAlgn="base" hangingPunct="0">
              <a:spcBef>
                <a:spcPct val="0"/>
              </a:spcBef>
              <a:spcAft>
                <a:spcPct val="0"/>
              </a:spcAft>
              <a:defRPr>
                <a:solidFill>
                  <a:schemeClr val="tx1"/>
                </a:solidFill>
                <a:latin typeface="Rockwell" panose="02060603020205020403" pitchFamily="18" charset="0"/>
              </a:defRPr>
            </a:lvl8pPr>
            <a:lvl9pPr marL="3870325" indent="-225425" defTabSz="457200" eaLnBrk="0" fontAlgn="base" hangingPunct="0">
              <a:spcBef>
                <a:spcPct val="0"/>
              </a:spcBef>
              <a:spcAft>
                <a:spcPct val="0"/>
              </a:spcAft>
              <a:defRPr>
                <a:solidFill>
                  <a:schemeClr val="tx1"/>
                </a:solidFill>
                <a:latin typeface="Rockwell" panose="02060603020205020403" pitchFamily="18" charset="0"/>
              </a:defRPr>
            </a:lvl9pPr>
          </a:lstStyle>
          <a:p>
            <a:fld id="{83A946A5-39CF-42F5-8F77-811E88A16FCD}" type="slidenum">
              <a:rPr lang="en-US" altLang="en-US">
                <a:latin typeface="Arial" panose="020B0604020202020204" pitchFamily="34" charset="0"/>
              </a:rPr>
              <a:pPr/>
              <a:t>26</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69663FAD-070F-BB19-D5C4-C081DDD62F1C}"/>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28B57D0A-6FD2-3C49-8B0A-6DA6B63FE7C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4580" name="Slide Number Placeholder 3">
            <a:extLst>
              <a:ext uri="{FF2B5EF4-FFF2-40B4-BE49-F238E27FC236}">
                <a16:creationId xmlns:a16="http://schemas.microsoft.com/office/drawing/2014/main" id="{3ED61C4A-8BCF-6B4A-4D3E-9427893C97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Rockwell" panose="02060603020205020403" pitchFamily="18" charset="0"/>
              </a:defRPr>
            </a:lvl1pPr>
            <a:lvl2pPr marL="736600" indent="-282575">
              <a:defRPr>
                <a:solidFill>
                  <a:schemeClr val="tx1"/>
                </a:solidFill>
                <a:latin typeface="Rockwell" panose="02060603020205020403" pitchFamily="18" charset="0"/>
              </a:defRPr>
            </a:lvl2pPr>
            <a:lvl3pPr marL="1133475" indent="-225425">
              <a:defRPr>
                <a:solidFill>
                  <a:schemeClr val="tx1"/>
                </a:solidFill>
                <a:latin typeface="Rockwell" panose="02060603020205020403" pitchFamily="18" charset="0"/>
              </a:defRPr>
            </a:lvl3pPr>
            <a:lvl4pPr marL="1587500" indent="-225425">
              <a:defRPr>
                <a:solidFill>
                  <a:schemeClr val="tx1"/>
                </a:solidFill>
                <a:latin typeface="Rockwell" panose="02060603020205020403" pitchFamily="18" charset="0"/>
              </a:defRPr>
            </a:lvl4pPr>
            <a:lvl5pPr marL="2041525" indent="-225425">
              <a:defRPr>
                <a:solidFill>
                  <a:schemeClr val="tx1"/>
                </a:solidFill>
                <a:latin typeface="Rockwell" panose="02060603020205020403" pitchFamily="18" charset="0"/>
              </a:defRPr>
            </a:lvl5pPr>
            <a:lvl6pPr marL="2498725" indent="-225425" defTabSz="457200" eaLnBrk="0" fontAlgn="base" hangingPunct="0">
              <a:spcBef>
                <a:spcPct val="0"/>
              </a:spcBef>
              <a:spcAft>
                <a:spcPct val="0"/>
              </a:spcAft>
              <a:defRPr>
                <a:solidFill>
                  <a:schemeClr val="tx1"/>
                </a:solidFill>
                <a:latin typeface="Rockwell" panose="02060603020205020403" pitchFamily="18" charset="0"/>
              </a:defRPr>
            </a:lvl6pPr>
            <a:lvl7pPr marL="2955925" indent="-225425" defTabSz="457200" eaLnBrk="0" fontAlgn="base" hangingPunct="0">
              <a:spcBef>
                <a:spcPct val="0"/>
              </a:spcBef>
              <a:spcAft>
                <a:spcPct val="0"/>
              </a:spcAft>
              <a:defRPr>
                <a:solidFill>
                  <a:schemeClr val="tx1"/>
                </a:solidFill>
                <a:latin typeface="Rockwell" panose="02060603020205020403" pitchFamily="18" charset="0"/>
              </a:defRPr>
            </a:lvl7pPr>
            <a:lvl8pPr marL="3413125" indent="-225425" defTabSz="457200" eaLnBrk="0" fontAlgn="base" hangingPunct="0">
              <a:spcBef>
                <a:spcPct val="0"/>
              </a:spcBef>
              <a:spcAft>
                <a:spcPct val="0"/>
              </a:spcAft>
              <a:defRPr>
                <a:solidFill>
                  <a:schemeClr val="tx1"/>
                </a:solidFill>
                <a:latin typeface="Rockwell" panose="02060603020205020403" pitchFamily="18" charset="0"/>
              </a:defRPr>
            </a:lvl8pPr>
            <a:lvl9pPr marL="3870325" indent="-225425" defTabSz="457200" eaLnBrk="0" fontAlgn="base" hangingPunct="0">
              <a:spcBef>
                <a:spcPct val="0"/>
              </a:spcBef>
              <a:spcAft>
                <a:spcPct val="0"/>
              </a:spcAft>
              <a:defRPr>
                <a:solidFill>
                  <a:schemeClr val="tx1"/>
                </a:solidFill>
                <a:latin typeface="Rockwell" panose="02060603020205020403" pitchFamily="18" charset="0"/>
              </a:defRPr>
            </a:lvl9pPr>
          </a:lstStyle>
          <a:p>
            <a:fld id="{3747E89C-D30B-4A38-BD6E-40E54C1E25E8}" type="slidenum">
              <a:rPr lang="en-US" altLang="en-US">
                <a:latin typeface="Arial" panose="020B0604020202020204" pitchFamily="34" charset="0"/>
              </a:rPr>
              <a:pPr/>
              <a:t>27</a:t>
            </a:fld>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70CD9FB-FE12-6A79-BAC1-9DD9D0E2F983}"/>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92436BFD-EC34-CADF-057D-7D6E2ED4E75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6628" name="Slide Number Placeholder 3">
            <a:extLst>
              <a:ext uri="{FF2B5EF4-FFF2-40B4-BE49-F238E27FC236}">
                <a16:creationId xmlns:a16="http://schemas.microsoft.com/office/drawing/2014/main" id="{F29E0E6B-D7DA-A6B8-8B93-9FFB2941EBA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Rockwell" panose="02060603020205020403" pitchFamily="18" charset="0"/>
              </a:defRPr>
            </a:lvl1pPr>
            <a:lvl2pPr marL="736600" indent="-282575">
              <a:defRPr>
                <a:solidFill>
                  <a:schemeClr val="tx1"/>
                </a:solidFill>
                <a:latin typeface="Rockwell" panose="02060603020205020403" pitchFamily="18" charset="0"/>
              </a:defRPr>
            </a:lvl2pPr>
            <a:lvl3pPr marL="1133475" indent="-225425">
              <a:defRPr>
                <a:solidFill>
                  <a:schemeClr val="tx1"/>
                </a:solidFill>
                <a:latin typeface="Rockwell" panose="02060603020205020403" pitchFamily="18" charset="0"/>
              </a:defRPr>
            </a:lvl3pPr>
            <a:lvl4pPr marL="1587500" indent="-225425">
              <a:defRPr>
                <a:solidFill>
                  <a:schemeClr val="tx1"/>
                </a:solidFill>
                <a:latin typeface="Rockwell" panose="02060603020205020403" pitchFamily="18" charset="0"/>
              </a:defRPr>
            </a:lvl4pPr>
            <a:lvl5pPr marL="2041525" indent="-225425">
              <a:defRPr>
                <a:solidFill>
                  <a:schemeClr val="tx1"/>
                </a:solidFill>
                <a:latin typeface="Rockwell" panose="02060603020205020403" pitchFamily="18" charset="0"/>
              </a:defRPr>
            </a:lvl5pPr>
            <a:lvl6pPr marL="2498725" indent="-225425" defTabSz="457200" eaLnBrk="0" fontAlgn="base" hangingPunct="0">
              <a:spcBef>
                <a:spcPct val="0"/>
              </a:spcBef>
              <a:spcAft>
                <a:spcPct val="0"/>
              </a:spcAft>
              <a:defRPr>
                <a:solidFill>
                  <a:schemeClr val="tx1"/>
                </a:solidFill>
                <a:latin typeface="Rockwell" panose="02060603020205020403" pitchFamily="18" charset="0"/>
              </a:defRPr>
            </a:lvl6pPr>
            <a:lvl7pPr marL="2955925" indent="-225425" defTabSz="457200" eaLnBrk="0" fontAlgn="base" hangingPunct="0">
              <a:spcBef>
                <a:spcPct val="0"/>
              </a:spcBef>
              <a:spcAft>
                <a:spcPct val="0"/>
              </a:spcAft>
              <a:defRPr>
                <a:solidFill>
                  <a:schemeClr val="tx1"/>
                </a:solidFill>
                <a:latin typeface="Rockwell" panose="02060603020205020403" pitchFamily="18" charset="0"/>
              </a:defRPr>
            </a:lvl7pPr>
            <a:lvl8pPr marL="3413125" indent="-225425" defTabSz="457200" eaLnBrk="0" fontAlgn="base" hangingPunct="0">
              <a:spcBef>
                <a:spcPct val="0"/>
              </a:spcBef>
              <a:spcAft>
                <a:spcPct val="0"/>
              </a:spcAft>
              <a:defRPr>
                <a:solidFill>
                  <a:schemeClr val="tx1"/>
                </a:solidFill>
                <a:latin typeface="Rockwell" panose="02060603020205020403" pitchFamily="18" charset="0"/>
              </a:defRPr>
            </a:lvl8pPr>
            <a:lvl9pPr marL="3870325" indent="-225425" defTabSz="457200" eaLnBrk="0" fontAlgn="base" hangingPunct="0">
              <a:spcBef>
                <a:spcPct val="0"/>
              </a:spcBef>
              <a:spcAft>
                <a:spcPct val="0"/>
              </a:spcAft>
              <a:defRPr>
                <a:solidFill>
                  <a:schemeClr val="tx1"/>
                </a:solidFill>
                <a:latin typeface="Rockwell" panose="02060603020205020403" pitchFamily="18" charset="0"/>
              </a:defRPr>
            </a:lvl9pPr>
          </a:lstStyle>
          <a:p>
            <a:fld id="{EA28695E-F6CF-4537-9AC1-881B17EE6C4F}" type="slidenum">
              <a:rPr lang="en-US" altLang="en-US">
                <a:latin typeface="Arial" panose="020B0604020202020204" pitchFamily="34" charset="0"/>
              </a:rPr>
              <a:pPr/>
              <a:t>28</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EF445C-5C9F-4306-9537-9335EC79119C}" type="datetime1">
              <a:rPr lang="en-US" smtClean="0"/>
              <a:t>3/18/2024</a:t>
            </a:fld>
            <a:endParaRPr lang="en-US" dirty="0"/>
          </a:p>
        </p:txBody>
      </p:sp>
      <p:sp>
        <p:nvSpPr>
          <p:cNvPr id="5" name="Footer Placeholder 4"/>
          <p:cNvSpPr>
            <a:spLocks noGrp="1"/>
          </p:cNvSpPr>
          <p:nvPr>
            <p:ph type="ftr" sz="quarter" idx="11"/>
          </p:nvPr>
        </p:nvSpPr>
        <p:spPr/>
        <p:txBody>
          <a:bodyPr/>
          <a:lstStyle/>
          <a:p>
            <a:r>
              <a:rPr lang="en-US"/>
              <a:t>Copyright BrandowLaw - ATTORNEY ADVERTISEMENT</a:t>
            </a:r>
            <a:endParaRPr lang="en-US" dirty="0"/>
          </a:p>
        </p:txBody>
      </p:sp>
      <p:sp>
        <p:nvSpPr>
          <p:cNvPr id="6" name="Slide Number Placeholder 5"/>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2822444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C356A2-DE33-4819-99A7-D99A8ED793B6}" type="datetime1">
              <a:rPr lang="en-US" smtClean="0"/>
              <a:t>3/18/2024</a:t>
            </a:fld>
            <a:endParaRPr lang="en-US" dirty="0"/>
          </a:p>
        </p:txBody>
      </p:sp>
      <p:sp>
        <p:nvSpPr>
          <p:cNvPr id="6" name="Footer Placeholder 5"/>
          <p:cNvSpPr>
            <a:spLocks noGrp="1"/>
          </p:cNvSpPr>
          <p:nvPr>
            <p:ph type="ftr" sz="quarter" idx="11"/>
          </p:nvPr>
        </p:nvSpPr>
        <p:spPr/>
        <p:txBody>
          <a:bodyPr/>
          <a:lstStyle/>
          <a:p>
            <a:r>
              <a:rPr lang="en-US"/>
              <a:t>Copyright BrandowLaw - ATTORNEY ADVERTISEMENT</a:t>
            </a:r>
            <a:endParaRPr lang="en-US" dirty="0"/>
          </a:p>
        </p:txBody>
      </p:sp>
      <p:sp>
        <p:nvSpPr>
          <p:cNvPr id="7" name="Slide Number Placeholder 6"/>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2860897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9CCB8F-A2FE-4E8E-BCFD-91EF13B6A786}" type="datetime1">
              <a:rPr lang="en-US" smtClean="0"/>
              <a:t>3/18/2024</a:t>
            </a:fld>
            <a:endParaRPr lang="en-US" dirty="0"/>
          </a:p>
        </p:txBody>
      </p:sp>
      <p:sp>
        <p:nvSpPr>
          <p:cNvPr id="6" name="Footer Placeholder 5"/>
          <p:cNvSpPr>
            <a:spLocks noGrp="1"/>
          </p:cNvSpPr>
          <p:nvPr>
            <p:ph type="ftr" sz="quarter" idx="11"/>
          </p:nvPr>
        </p:nvSpPr>
        <p:spPr/>
        <p:txBody>
          <a:bodyPr/>
          <a:lstStyle/>
          <a:p>
            <a:r>
              <a:rPr lang="en-US"/>
              <a:t>Copyright BrandowLaw - ATTORNEY ADVERTISEMENT</a:t>
            </a:r>
            <a:endParaRPr lang="en-US" dirty="0"/>
          </a:p>
        </p:txBody>
      </p:sp>
      <p:sp>
        <p:nvSpPr>
          <p:cNvPr id="7" name="Slide Number Placeholder 6"/>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2717458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F08527-61FB-4087-8260-7D7CD15D5F56}" type="datetime1">
              <a:rPr lang="en-US" smtClean="0"/>
              <a:t>3/18/2024</a:t>
            </a:fld>
            <a:endParaRPr lang="en-US" dirty="0"/>
          </a:p>
        </p:txBody>
      </p:sp>
      <p:sp>
        <p:nvSpPr>
          <p:cNvPr id="6" name="Footer Placeholder 5"/>
          <p:cNvSpPr>
            <a:spLocks noGrp="1"/>
          </p:cNvSpPr>
          <p:nvPr>
            <p:ph type="ftr" sz="quarter" idx="11"/>
          </p:nvPr>
        </p:nvSpPr>
        <p:spPr/>
        <p:txBody>
          <a:bodyPr/>
          <a:lstStyle/>
          <a:p>
            <a:r>
              <a:rPr lang="en-US"/>
              <a:t>Copyright BrandowLaw - ATTORNEY ADVERTISEMENT</a:t>
            </a:r>
            <a:endParaRPr lang="en-US" dirty="0"/>
          </a:p>
        </p:txBody>
      </p:sp>
      <p:sp>
        <p:nvSpPr>
          <p:cNvPr id="7" name="Slide Number Placeholder 6"/>
          <p:cNvSpPr>
            <a:spLocks noGrp="1"/>
          </p:cNvSpPr>
          <p:nvPr>
            <p:ph type="sldNum" sz="quarter" idx="12"/>
          </p:nvPr>
        </p:nvSpPr>
        <p:spPr/>
        <p:txBody>
          <a:bodyPr/>
          <a:lstStyle/>
          <a:p>
            <a:fld id="{4BC8450C-4846-4D39-8E77-91A58DD52457}" type="slidenum">
              <a:rPr lang="en-US" smtClean="0"/>
              <a:t>‹#›</a:t>
            </a:fld>
            <a:endParaRPr lang="en-US" dirty="0"/>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231354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8FFF51-70C6-467E-B5BD-1E39FEC6F3AC}" type="datetime1">
              <a:rPr lang="en-US" smtClean="0"/>
              <a:t>3/18/2024</a:t>
            </a:fld>
            <a:endParaRPr lang="en-US" dirty="0"/>
          </a:p>
        </p:txBody>
      </p:sp>
      <p:sp>
        <p:nvSpPr>
          <p:cNvPr id="6" name="Footer Placeholder 5"/>
          <p:cNvSpPr>
            <a:spLocks noGrp="1"/>
          </p:cNvSpPr>
          <p:nvPr>
            <p:ph type="ftr" sz="quarter" idx="11"/>
          </p:nvPr>
        </p:nvSpPr>
        <p:spPr/>
        <p:txBody>
          <a:bodyPr/>
          <a:lstStyle/>
          <a:p>
            <a:r>
              <a:rPr lang="en-US"/>
              <a:t>Copyright BrandowLaw - ATTORNEY ADVERTISEMENT</a:t>
            </a:r>
            <a:endParaRPr lang="en-US" dirty="0"/>
          </a:p>
        </p:txBody>
      </p:sp>
      <p:sp>
        <p:nvSpPr>
          <p:cNvPr id="7" name="Slide Number Placeholder 6"/>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958832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EF11AA2-8882-4FAB-B294-27C81AABF76B}" type="datetime1">
              <a:rPr lang="en-US" smtClean="0"/>
              <a:t>3/18/2024</a:t>
            </a:fld>
            <a:endParaRPr lang="en-US" dirty="0"/>
          </a:p>
        </p:txBody>
      </p:sp>
      <p:sp>
        <p:nvSpPr>
          <p:cNvPr id="4" name="Footer Placeholder 3"/>
          <p:cNvSpPr>
            <a:spLocks noGrp="1"/>
          </p:cNvSpPr>
          <p:nvPr>
            <p:ph type="ftr" sz="quarter" idx="11"/>
          </p:nvPr>
        </p:nvSpPr>
        <p:spPr/>
        <p:txBody>
          <a:bodyPr/>
          <a:lstStyle/>
          <a:p>
            <a:r>
              <a:rPr lang="en-US"/>
              <a:t>Copyright BrandowLaw - ATTORNEY ADVERTISEMENT</a:t>
            </a:r>
            <a:endParaRPr lang="en-US" dirty="0"/>
          </a:p>
        </p:txBody>
      </p:sp>
      <p:sp>
        <p:nvSpPr>
          <p:cNvPr id="5" name="Slide Number Placeholder 4"/>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2150234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F44383F-B9C4-4CBA-A619-88C73D81B60D}" type="datetime1">
              <a:rPr lang="en-US" smtClean="0"/>
              <a:t>3/18/2024</a:t>
            </a:fld>
            <a:endParaRPr lang="en-US" dirty="0"/>
          </a:p>
        </p:txBody>
      </p:sp>
      <p:sp>
        <p:nvSpPr>
          <p:cNvPr id="4" name="Footer Placeholder 3"/>
          <p:cNvSpPr>
            <a:spLocks noGrp="1"/>
          </p:cNvSpPr>
          <p:nvPr>
            <p:ph type="ftr" sz="quarter" idx="11"/>
          </p:nvPr>
        </p:nvSpPr>
        <p:spPr/>
        <p:txBody>
          <a:bodyPr/>
          <a:lstStyle/>
          <a:p>
            <a:r>
              <a:rPr lang="en-US"/>
              <a:t>Copyright BrandowLaw - ATTORNEY ADVERTISEMENT</a:t>
            </a:r>
            <a:endParaRPr lang="en-US" dirty="0"/>
          </a:p>
        </p:txBody>
      </p:sp>
      <p:sp>
        <p:nvSpPr>
          <p:cNvPr id="5" name="Slide Number Placeholder 4"/>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2797018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06AD4-A628-4239-B2EF-3E1534E7477D}" type="datetime1">
              <a:rPr lang="en-US" smtClean="0"/>
              <a:t>3/18/2024</a:t>
            </a:fld>
            <a:endParaRPr lang="en-US" dirty="0"/>
          </a:p>
        </p:txBody>
      </p:sp>
      <p:sp>
        <p:nvSpPr>
          <p:cNvPr id="5" name="Footer Placeholder 4"/>
          <p:cNvSpPr>
            <a:spLocks noGrp="1"/>
          </p:cNvSpPr>
          <p:nvPr>
            <p:ph type="ftr" sz="quarter" idx="11"/>
          </p:nvPr>
        </p:nvSpPr>
        <p:spPr/>
        <p:txBody>
          <a:bodyPr/>
          <a:lstStyle/>
          <a:p>
            <a:r>
              <a:rPr lang="en-US"/>
              <a:t>Copyright BrandowLaw - ATTORNEY ADVERTISEMENT</a:t>
            </a:r>
            <a:endParaRPr lang="en-US" dirty="0"/>
          </a:p>
        </p:txBody>
      </p:sp>
      <p:sp>
        <p:nvSpPr>
          <p:cNvPr id="6" name="Slide Number Placeholder 5"/>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1441260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6ABFA5-383D-4DCD-A611-804C12709868}" type="datetime1">
              <a:rPr lang="en-US" smtClean="0"/>
              <a:t>3/18/2024</a:t>
            </a:fld>
            <a:endParaRPr lang="en-US" dirty="0"/>
          </a:p>
        </p:txBody>
      </p:sp>
      <p:sp>
        <p:nvSpPr>
          <p:cNvPr id="5" name="Footer Placeholder 4"/>
          <p:cNvSpPr>
            <a:spLocks noGrp="1"/>
          </p:cNvSpPr>
          <p:nvPr>
            <p:ph type="ftr" sz="quarter" idx="11"/>
          </p:nvPr>
        </p:nvSpPr>
        <p:spPr/>
        <p:txBody>
          <a:bodyPr/>
          <a:lstStyle/>
          <a:p>
            <a:r>
              <a:rPr lang="en-US"/>
              <a:t>Copyright BrandowLaw - ATTORNEY ADVERTISEMENT</a:t>
            </a:r>
            <a:endParaRPr lang="en-US" dirty="0"/>
          </a:p>
        </p:txBody>
      </p:sp>
      <p:sp>
        <p:nvSpPr>
          <p:cNvPr id="6" name="Slide Number Placeholder 5"/>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320200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106A14-2888-4172-B35C-30483F7CA6F0}" type="datetime1">
              <a:rPr lang="en-US" smtClean="0"/>
              <a:t>3/18/2024</a:t>
            </a:fld>
            <a:endParaRPr lang="en-US" dirty="0"/>
          </a:p>
        </p:txBody>
      </p:sp>
      <p:sp>
        <p:nvSpPr>
          <p:cNvPr id="5" name="Footer Placeholder 4"/>
          <p:cNvSpPr>
            <a:spLocks noGrp="1"/>
          </p:cNvSpPr>
          <p:nvPr>
            <p:ph type="ftr" sz="quarter" idx="11"/>
          </p:nvPr>
        </p:nvSpPr>
        <p:spPr/>
        <p:txBody>
          <a:bodyPr/>
          <a:lstStyle/>
          <a:p>
            <a:r>
              <a:rPr lang="en-US"/>
              <a:t>Copyright BrandowLaw - ATTORNEY ADVERTISEMENT</a:t>
            </a:r>
            <a:endParaRPr lang="en-US" dirty="0"/>
          </a:p>
        </p:txBody>
      </p:sp>
      <p:sp>
        <p:nvSpPr>
          <p:cNvPr id="6" name="Slide Number Placeholder 5"/>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561394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F9D6A-F835-4D5B-819D-332C2B572269}" type="datetime1">
              <a:rPr lang="en-US" smtClean="0"/>
              <a:t>3/18/2024</a:t>
            </a:fld>
            <a:endParaRPr lang="en-US" dirty="0"/>
          </a:p>
        </p:txBody>
      </p:sp>
      <p:sp>
        <p:nvSpPr>
          <p:cNvPr id="5" name="Footer Placeholder 4"/>
          <p:cNvSpPr>
            <a:spLocks noGrp="1"/>
          </p:cNvSpPr>
          <p:nvPr>
            <p:ph type="ftr" sz="quarter" idx="11"/>
          </p:nvPr>
        </p:nvSpPr>
        <p:spPr/>
        <p:txBody>
          <a:bodyPr/>
          <a:lstStyle/>
          <a:p>
            <a:r>
              <a:rPr lang="en-US"/>
              <a:t>Copyright BrandowLaw - ATTORNEY ADVERTISEMENT</a:t>
            </a:r>
            <a:endParaRPr lang="en-US" dirty="0"/>
          </a:p>
        </p:txBody>
      </p:sp>
      <p:sp>
        <p:nvSpPr>
          <p:cNvPr id="6" name="Slide Number Placeholder 5"/>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307943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1DE7BC-9A64-4BAB-920B-6646DC9F808B}" type="datetime1">
              <a:rPr lang="en-US" smtClean="0"/>
              <a:t>3/18/2024</a:t>
            </a:fld>
            <a:endParaRPr lang="en-US" dirty="0"/>
          </a:p>
        </p:txBody>
      </p:sp>
      <p:sp>
        <p:nvSpPr>
          <p:cNvPr id="6" name="Footer Placeholder 5"/>
          <p:cNvSpPr>
            <a:spLocks noGrp="1"/>
          </p:cNvSpPr>
          <p:nvPr>
            <p:ph type="ftr" sz="quarter" idx="11"/>
          </p:nvPr>
        </p:nvSpPr>
        <p:spPr/>
        <p:txBody>
          <a:bodyPr/>
          <a:lstStyle/>
          <a:p>
            <a:r>
              <a:rPr lang="en-US"/>
              <a:t>Copyright BrandowLaw - ATTORNEY ADVERTISEMENT</a:t>
            </a:r>
            <a:endParaRPr lang="en-US" dirty="0"/>
          </a:p>
        </p:txBody>
      </p:sp>
      <p:sp>
        <p:nvSpPr>
          <p:cNvPr id="7" name="Slide Number Placeholder 6"/>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1402737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AFF5C7-3E57-4C91-B32F-75F08EF83A74}" type="datetime1">
              <a:rPr lang="en-US" smtClean="0"/>
              <a:t>3/18/2024</a:t>
            </a:fld>
            <a:endParaRPr lang="en-US" dirty="0"/>
          </a:p>
        </p:txBody>
      </p:sp>
      <p:sp>
        <p:nvSpPr>
          <p:cNvPr id="8" name="Footer Placeholder 7"/>
          <p:cNvSpPr>
            <a:spLocks noGrp="1"/>
          </p:cNvSpPr>
          <p:nvPr>
            <p:ph type="ftr" sz="quarter" idx="11"/>
          </p:nvPr>
        </p:nvSpPr>
        <p:spPr/>
        <p:txBody>
          <a:bodyPr/>
          <a:lstStyle/>
          <a:p>
            <a:r>
              <a:rPr lang="en-US"/>
              <a:t>Copyright BrandowLaw - ATTORNEY ADVERTISEMENT</a:t>
            </a:r>
            <a:endParaRPr lang="en-US" dirty="0"/>
          </a:p>
        </p:txBody>
      </p:sp>
      <p:sp>
        <p:nvSpPr>
          <p:cNvPr id="9" name="Slide Number Placeholder 8"/>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3528481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7FE33E-F6B3-4C1D-BC1A-F76D81391D61}" type="datetime1">
              <a:rPr lang="en-US" smtClean="0"/>
              <a:t>3/18/2024</a:t>
            </a:fld>
            <a:endParaRPr lang="en-US" dirty="0"/>
          </a:p>
        </p:txBody>
      </p:sp>
      <p:sp>
        <p:nvSpPr>
          <p:cNvPr id="4" name="Footer Placeholder 3"/>
          <p:cNvSpPr>
            <a:spLocks noGrp="1"/>
          </p:cNvSpPr>
          <p:nvPr>
            <p:ph type="ftr" sz="quarter" idx="11"/>
          </p:nvPr>
        </p:nvSpPr>
        <p:spPr/>
        <p:txBody>
          <a:bodyPr/>
          <a:lstStyle/>
          <a:p>
            <a:r>
              <a:rPr lang="en-US"/>
              <a:t>Copyright BrandowLaw - ATTORNEY ADVERTISEMENT</a:t>
            </a:r>
            <a:endParaRPr lang="en-US" dirty="0"/>
          </a:p>
        </p:txBody>
      </p:sp>
      <p:sp>
        <p:nvSpPr>
          <p:cNvPr id="5" name="Slide Number Placeholder 4"/>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2198025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4E006-B145-4161-94B6-CB1685A344A0}" type="datetime1">
              <a:rPr lang="en-US" smtClean="0"/>
              <a:t>3/18/2024</a:t>
            </a:fld>
            <a:endParaRPr lang="en-US" dirty="0"/>
          </a:p>
        </p:txBody>
      </p:sp>
      <p:sp>
        <p:nvSpPr>
          <p:cNvPr id="3" name="Footer Placeholder 2"/>
          <p:cNvSpPr>
            <a:spLocks noGrp="1"/>
          </p:cNvSpPr>
          <p:nvPr>
            <p:ph type="ftr" sz="quarter" idx="11"/>
          </p:nvPr>
        </p:nvSpPr>
        <p:spPr/>
        <p:txBody>
          <a:bodyPr/>
          <a:lstStyle/>
          <a:p>
            <a:r>
              <a:rPr lang="en-US"/>
              <a:t>Copyright BrandowLaw - ATTORNEY ADVERTISEMENT</a:t>
            </a:r>
            <a:endParaRPr lang="en-US" dirty="0"/>
          </a:p>
        </p:txBody>
      </p:sp>
      <p:sp>
        <p:nvSpPr>
          <p:cNvPr id="4" name="Slide Number Placeholder 3"/>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4138964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376021-AEC7-418B-AA95-0495A76CDED9}" type="datetime1">
              <a:rPr lang="en-US" smtClean="0"/>
              <a:t>3/18/2024</a:t>
            </a:fld>
            <a:endParaRPr lang="en-US" dirty="0"/>
          </a:p>
        </p:txBody>
      </p:sp>
      <p:sp>
        <p:nvSpPr>
          <p:cNvPr id="6" name="Footer Placeholder 5"/>
          <p:cNvSpPr>
            <a:spLocks noGrp="1"/>
          </p:cNvSpPr>
          <p:nvPr>
            <p:ph type="ftr" sz="quarter" idx="11"/>
          </p:nvPr>
        </p:nvSpPr>
        <p:spPr/>
        <p:txBody>
          <a:bodyPr/>
          <a:lstStyle/>
          <a:p>
            <a:r>
              <a:rPr lang="en-US"/>
              <a:t>Copyright BrandowLaw - ATTORNEY ADVERTISEMENT</a:t>
            </a:r>
            <a:endParaRPr lang="en-US" dirty="0"/>
          </a:p>
        </p:txBody>
      </p:sp>
      <p:sp>
        <p:nvSpPr>
          <p:cNvPr id="7" name="Slide Number Placeholder 6"/>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3669431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3C10DB-7A81-4EBF-AC64-8077FF4E645F}" type="datetime1">
              <a:rPr lang="en-US" smtClean="0"/>
              <a:t>3/18/2024</a:t>
            </a:fld>
            <a:endParaRPr lang="en-US" dirty="0"/>
          </a:p>
        </p:txBody>
      </p:sp>
      <p:sp>
        <p:nvSpPr>
          <p:cNvPr id="6" name="Footer Placeholder 5"/>
          <p:cNvSpPr>
            <a:spLocks noGrp="1"/>
          </p:cNvSpPr>
          <p:nvPr>
            <p:ph type="ftr" sz="quarter" idx="11"/>
          </p:nvPr>
        </p:nvSpPr>
        <p:spPr/>
        <p:txBody>
          <a:bodyPr/>
          <a:lstStyle/>
          <a:p>
            <a:r>
              <a:rPr lang="en-US"/>
              <a:t>Copyright BrandowLaw - ATTORNEY ADVERTISEMENT</a:t>
            </a:r>
            <a:endParaRPr lang="en-US" dirty="0"/>
          </a:p>
        </p:txBody>
      </p:sp>
      <p:sp>
        <p:nvSpPr>
          <p:cNvPr id="7" name="Slide Number Placeholder 6"/>
          <p:cNvSpPr>
            <a:spLocks noGrp="1"/>
          </p:cNvSpPr>
          <p:nvPr>
            <p:ph type="sldNum" sz="quarter" idx="12"/>
          </p:nvPr>
        </p:nvSpPr>
        <p:spPr/>
        <p:txBody>
          <a:bodyPr/>
          <a:lstStyle/>
          <a:p>
            <a:fld id="{4BC8450C-4846-4D39-8E77-91A58DD52457}" type="slidenum">
              <a:rPr lang="en-US" smtClean="0"/>
              <a:t>‹#›</a:t>
            </a:fld>
            <a:endParaRPr lang="en-US" dirty="0"/>
          </a:p>
        </p:txBody>
      </p:sp>
    </p:spTree>
    <p:extLst>
      <p:ext uri="{BB962C8B-B14F-4D97-AF65-F5344CB8AC3E}">
        <p14:creationId xmlns:p14="http://schemas.microsoft.com/office/powerpoint/2010/main" val="154448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BA99283-895B-4D26-8E92-6BACCE71BAD8}" type="datetime1">
              <a:rPr lang="en-US" smtClean="0"/>
              <a:t>3/18/2024</a:t>
            </a:fld>
            <a:endParaRPr lang="en-US" dirty="0"/>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Copyright BrandowLaw - ATTORNEY ADVERTISEMENT</a:t>
            </a:r>
            <a:endParaRPr lang="en-US" dirty="0"/>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BC8450C-4846-4D39-8E77-91A58DD52457}" type="slidenum">
              <a:rPr lang="en-US" smtClean="0"/>
              <a:t>‹#›</a:t>
            </a:fld>
            <a:endParaRPr lang="en-US" dirty="0"/>
          </a:p>
        </p:txBody>
      </p:sp>
    </p:spTree>
    <p:extLst>
      <p:ext uri="{BB962C8B-B14F-4D97-AF65-F5344CB8AC3E}">
        <p14:creationId xmlns:p14="http://schemas.microsoft.com/office/powerpoint/2010/main" val="2308306900"/>
      </p:ext>
    </p:extLst>
  </p:cSld>
  <p:clrMap bg1="dk1" tx1="lt1" bg2="dk2" tx2="lt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 id="2147483918" r:id="rId12"/>
    <p:sldLayoutId id="2147483919" r:id="rId13"/>
    <p:sldLayoutId id="2147483920" r:id="rId14"/>
    <p:sldLayoutId id="2147483921" r:id="rId15"/>
    <p:sldLayoutId id="2147483922" r:id="rId16"/>
    <p:sldLayoutId id="2147483923" r:id="rId17"/>
  </p:sldLayoutIdLst>
  <p:hf sldNum="0" hdr="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616" y="577842"/>
            <a:ext cx="9300111" cy="3877985"/>
          </a:xfrm>
          <a:prstGeom prst="rect">
            <a:avLst/>
          </a:prstGeom>
          <a:noFill/>
        </p:spPr>
        <p:txBody>
          <a:bodyPr wrap="square" lIns="91440" tIns="45720" rIns="91440" bIns="45720">
            <a:spAutoFit/>
          </a:bodyPr>
          <a:lstStyle/>
          <a:p>
            <a:pPr algn="ct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rPr>
              <a:t>LET’S GET READY TO TRANSITION</a:t>
            </a:r>
          </a:p>
          <a:p>
            <a:pPr algn="ct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rPr>
              <a:t>SPECIAL NEEDS PLANNING– </a:t>
            </a:r>
          </a:p>
          <a:p>
            <a:pPr algn="ct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rPr>
              <a:t>HOW TO PLAN WITH ADVANCED DIRECTIVES, GUARDIANSHIP &amp; BENEFITS OF TRUSTS</a:t>
            </a:r>
          </a:p>
          <a:p>
            <a:pPr algn="ctr"/>
            <a:endParaRPr lang="en-US" sz="3200" b="1" dirty="0">
              <a:ln w="12700">
                <a:solidFill>
                  <a:schemeClr val="tx2">
                    <a:satMod val="155000"/>
                  </a:schemeClr>
                </a:solidFill>
                <a:prstDash val="solid"/>
              </a:ln>
              <a:effectLst>
                <a:outerShdw blurRad="41275" dist="20320" dir="1800000" algn="tl" rotWithShape="0">
                  <a:srgbClr val="000000">
                    <a:alpha val="40000"/>
                  </a:srgbClr>
                </a:outerShdw>
              </a:effectLst>
            </a:endParaRPr>
          </a:p>
          <a:p>
            <a:pPr algn="ct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itle 4"/>
          <p:cNvSpPr>
            <a:spLocks noGrp="1"/>
          </p:cNvSpPr>
          <p:nvPr>
            <p:ph type="ctrTitle"/>
          </p:nvPr>
        </p:nvSpPr>
        <p:spPr>
          <a:xfrm>
            <a:off x="706239" y="2819400"/>
            <a:ext cx="7772400" cy="2438400"/>
          </a:xfrm>
        </p:spPr>
        <p:txBody>
          <a:bodyPr>
            <a:normAutofit/>
          </a:bodyPr>
          <a:lstStyle/>
          <a:p>
            <a:pPr algn="ctr"/>
            <a:r>
              <a:rPr lang="en-US" sz="4000" b="0" dirty="0">
                <a:effectLst/>
              </a:rPr>
              <a:t>by </a:t>
            </a:r>
            <a:br>
              <a:rPr lang="en-US" sz="4000" b="0" dirty="0">
                <a:effectLst/>
              </a:rPr>
            </a:br>
            <a:r>
              <a:rPr lang="en-US" sz="4000" b="0" dirty="0">
                <a:effectLst/>
              </a:rPr>
              <a:t>Regina Brandow </a:t>
            </a:r>
          </a:p>
        </p:txBody>
      </p:sp>
      <p:sp>
        <p:nvSpPr>
          <p:cNvPr id="7" name="Rectangle 6"/>
          <p:cNvSpPr/>
          <p:nvPr/>
        </p:nvSpPr>
        <p:spPr>
          <a:xfrm>
            <a:off x="4233419" y="3945310"/>
            <a:ext cx="404277" cy="923330"/>
          </a:xfrm>
          <a:prstGeom prst="rect">
            <a:avLst/>
          </a:prstGeom>
          <a:noFill/>
        </p:spPr>
        <p:txBody>
          <a:bodyPr wrap="none" lIns="91440" tIns="45720" rIns="91440" bIns="45720">
            <a:spAutoFit/>
          </a:bodyPr>
          <a:lstStyle/>
          <a:p>
            <a:pPr algn="ctr"/>
            <a:r>
              <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p>
        </p:txBody>
      </p:sp>
      <p:sp>
        <p:nvSpPr>
          <p:cNvPr id="2" name="Date Placeholder 1">
            <a:extLst>
              <a:ext uri="{FF2B5EF4-FFF2-40B4-BE49-F238E27FC236}">
                <a16:creationId xmlns:a16="http://schemas.microsoft.com/office/drawing/2014/main" id="{4D278D5F-1844-9E7E-9A55-9A7713600FAA}"/>
              </a:ext>
            </a:extLst>
          </p:cNvPr>
          <p:cNvSpPr>
            <a:spLocks noGrp="1"/>
          </p:cNvSpPr>
          <p:nvPr>
            <p:ph type="dt" sz="half" idx="10"/>
          </p:nvPr>
        </p:nvSpPr>
        <p:spPr/>
        <p:txBody>
          <a:bodyPr/>
          <a:lstStyle/>
          <a:p>
            <a:fld id="{ED02D9C3-751C-4A48-8A64-6D7D4C267CB2}" type="datetime1">
              <a:rPr lang="en-US" smtClean="0"/>
              <a:t>3/18/2024</a:t>
            </a:fld>
            <a:endParaRPr lang="en-US" dirty="0"/>
          </a:p>
        </p:txBody>
      </p:sp>
      <p:sp>
        <p:nvSpPr>
          <p:cNvPr id="6" name="Footer Placeholder 5">
            <a:extLst>
              <a:ext uri="{FF2B5EF4-FFF2-40B4-BE49-F238E27FC236}">
                <a16:creationId xmlns:a16="http://schemas.microsoft.com/office/drawing/2014/main" id="{2BEB6C5C-2C0B-99EE-20FC-36D92CA4D4E0}"/>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2874637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t>OVERALL PROCESS – POST PETITION </a:t>
            </a:r>
          </a:p>
        </p:txBody>
      </p:sp>
      <p:sp>
        <p:nvSpPr>
          <p:cNvPr id="2" name="Content Placeholder 1"/>
          <p:cNvSpPr>
            <a:spLocks noGrp="1"/>
          </p:cNvSpPr>
          <p:nvPr>
            <p:ph idx="1"/>
          </p:nvPr>
        </p:nvSpPr>
        <p:spPr>
          <a:xfrm>
            <a:off x="685346" y="2096064"/>
            <a:ext cx="7765322" cy="4380936"/>
          </a:xfrm>
        </p:spPr>
        <p:txBody>
          <a:bodyPr>
            <a:normAutofit fontScale="77500" lnSpcReduction="20000"/>
          </a:bodyPr>
          <a:lstStyle/>
          <a:p>
            <a:pPr marL="109728" indent="0">
              <a:buNone/>
            </a:pPr>
            <a:endParaRPr lang="en-US" dirty="0"/>
          </a:p>
          <a:p>
            <a:pPr marL="624078" indent="-514350">
              <a:buAutoNum type="arabicPeriod"/>
            </a:pPr>
            <a:r>
              <a:rPr lang="en-US" sz="2300" dirty="0"/>
              <a:t>Courts may appoint a Guardian ad Litem (“GAL”), if in a facility Mental Hygiene Legal Service (MHLS) and or hearing needed (background and or dispute).  See SCPA § 1754. </a:t>
            </a:r>
          </a:p>
          <a:p>
            <a:pPr marL="624078" indent="-514350">
              <a:buAutoNum type="arabicPeriod"/>
            </a:pPr>
            <a:r>
              <a:rPr lang="en-US" sz="2300" dirty="0"/>
              <a:t>If GAL, receive written Notification of GAL </a:t>
            </a:r>
          </a:p>
          <a:p>
            <a:pPr marL="624078" indent="-514350">
              <a:buAutoNum type="arabicPeriod"/>
            </a:pPr>
            <a:r>
              <a:rPr lang="en-US" sz="2300" dirty="0"/>
              <a:t>Role of GAL </a:t>
            </a:r>
          </a:p>
          <a:p>
            <a:pPr marL="880110" lvl="1" indent="-514350">
              <a:buAutoNum type="arabicPeriod"/>
            </a:pPr>
            <a:r>
              <a:rPr lang="en-US" sz="2300" dirty="0"/>
              <a:t>Review file, background checks, etc.,</a:t>
            </a:r>
          </a:p>
          <a:p>
            <a:pPr marL="880110" lvl="1" indent="-514350">
              <a:buAutoNum type="arabicPeriod"/>
            </a:pPr>
            <a:r>
              <a:rPr lang="en-US" sz="2300" dirty="0"/>
              <a:t>Describe overall process; “shall personally interview person” See SCPA §1754(4).</a:t>
            </a:r>
          </a:p>
          <a:p>
            <a:pPr marL="880110" lvl="1" indent="-514350">
              <a:buAutoNum type="arabicPeriod"/>
            </a:pPr>
            <a:r>
              <a:rPr lang="en-US" sz="2300" dirty="0"/>
              <a:t>GAL written Report</a:t>
            </a:r>
          </a:p>
          <a:p>
            <a:pPr marL="880110" lvl="1" indent="-514350">
              <a:buAutoNum type="arabicPeriod"/>
            </a:pPr>
            <a:r>
              <a:rPr lang="en-US" sz="2300" dirty="0"/>
              <a:t>GAL fees$$.  If Person vs. Property </a:t>
            </a:r>
          </a:p>
          <a:p>
            <a:pPr marL="1117854" lvl="2" indent="-514350">
              <a:buAutoNum type="arabicPeriod"/>
            </a:pPr>
            <a:r>
              <a:rPr lang="en-US" sz="2300" dirty="0"/>
              <a:t>If Property - GAL’s fees should be paid from Respondent’s estate. SCPA §405</a:t>
            </a:r>
          </a:p>
        </p:txBody>
      </p:sp>
    </p:spTree>
    <p:extLst>
      <p:ext uri="{BB962C8B-B14F-4D97-AF65-F5344CB8AC3E}">
        <p14:creationId xmlns:p14="http://schemas.microsoft.com/office/powerpoint/2010/main" val="2369799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74638"/>
            <a:ext cx="9144000" cy="1630362"/>
          </a:xfrm>
        </p:spPr>
        <p:txBody>
          <a:bodyPr>
            <a:normAutofit/>
          </a:bodyPr>
          <a:lstStyle/>
          <a:p>
            <a:pPr algn="ctr"/>
            <a:r>
              <a:rPr lang="en-US" dirty="0"/>
              <a:t>CASE TRENDS &amp; PREVAILING IDEAS </a:t>
            </a:r>
          </a:p>
        </p:txBody>
      </p:sp>
      <p:sp>
        <p:nvSpPr>
          <p:cNvPr id="2" name="Content Placeholder 1"/>
          <p:cNvSpPr>
            <a:spLocks noGrp="1"/>
          </p:cNvSpPr>
          <p:nvPr>
            <p:ph idx="1"/>
          </p:nvPr>
        </p:nvSpPr>
        <p:spPr/>
        <p:txBody>
          <a:bodyPr>
            <a:normAutofit fontScale="92500" lnSpcReduction="10000"/>
          </a:bodyPr>
          <a:lstStyle/>
          <a:p>
            <a:pPr lvl="1"/>
            <a:r>
              <a:rPr lang="en-US" dirty="0"/>
              <a:t>Overall findings – functionality.  See </a:t>
            </a:r>
            <a:r>
              <a:rPr lang="en-US" i="1" dirty="0"/>
              <a:t>Matter of D.D.</a:t>
            </a:r>
            <a:r>
              <a:rPr lang="en-US" dirty="0"/>
              <a:t>, 50 Misc3d 666, 667-68 [Sur Ct, Kings County 2015] where the court adopted a test of understanding the functional capacity of an individual with a disability not unlike that set forth in Article 81 of the Mental Hygiene Law. </a:t>
            </a:r>
          </a:p>
          <a:p>
            <a:pPr lvl="1"/>
            <a:r>
              <a:rPr lang="en-US" dirty="0"/>
              <a:t>Relatively recent case law suggests that guardianship under Article 17-A is an “all or nothing” remedy that does (not) permit the Surrogate’s Court to tailor a guardianship to tend to the respondent’s functional capabilities and limitations.  </a:t>
            </a:r>
          </a:p>
          <a:p>
            <a:pPr lvl="1"/>
            <a:r>
              <a:rPr lang="en-US" b="1" dirty="0"/>
              <a:t>However, most Surrogate’s Court adhere to the rule that an Article 17-A guardianship cannot be tailored </a:t>
            </a:r>
            <a:r>
              <a:rPr lang="en-US" dirty="0"/>
              <a:t>(</a:t>
            </a:r>
            <a:r>
              <a:rPr lang="en-US" i="1" dirty="0"/>
              <a:t>see Matter of Sean O.</a:t>
            </a:r>
            <a:r>
              <a:rPr lang="en-US" dirty="0"/>
              <a:t>, NYLJ, Oct. 7, 2016, at 26, col. 6 [Sur Ct, Suffolk County).</a:t>
            </a:r>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589943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a:t>MISCELLANEOUS ISSUES </a:t>
            </a:r>
            <a:br>
              <a:rPr lang="en-US" dirty="0"/>
            </a:br>
            <a:endParaRPr lang="en-US" dirty="0"/>
          </a:p>
        </p:txBody>
      </p:sp>
      <p:sp>
        <p:nvSpPr>
          <p:cNvPr id="2" name="Content Placeholder 1"/>
          <p:cNvSpPr>
            <a:spLocks noGrp="1"/>
          </p:cNvSpPr>
          <p:nvPr>
            <p:ph idx="1"/>
          </p:nvPr>
        </p:nvSpPr>
        <p:spPr>
          <a:xfrm>
            <a:off x="685346" y="1676399"/>
            <a:ext cx="7765322" cy="4571999"/>
          </a:xfrm>
        </p:spPr>
        <p:txBody>
          <a:bodyPr>
            <a:normAutofit fontScale="92500" lnSpcReduction="20000"/>
          </a:bodyPr>
          <a:lstStyle/>
          <a:p>
            <a:pPr lvl="1"/>
            <a:r>
              <a:rPr lang="en-US" b="1" dirty="0"/>
              <a:t>Divorce.  Both parents can be guardian; Surrogate Courts decisions - </a:t>
            </a:r>
            <a:r>
              <a:rPr lang="en-US" dirty="0"/>
              <a:t>Various cases – fact specific.</a:t>
            </a:r>
          </a:p>
          <a:p>
            <a:pPr lvl="1"/>
            <a:r>
              <a:rPr lang="en-US" b="1" dirty="0"/>
              <a:t>Standby Guardian</a:t>
            </a:r>
            <a:r>
              <a:rPr lang="en-US" dirty="0"/>
              <a:t>. SCPA §1757 – </a:t>
            </a:r>
            <a:r>
              <a:rPr lang="en-US" i="1" dirty="0"/>
              <a:t>Upon death, renunciation, or adjudication of incompetency of guardian, court may confirm the appointed Standby and alternate.  Before confirming the court may conduct a hearing subject to SCPA </a:t>
            </a:r>
            <a:r>
              <a:rPr lang="en-US" dirty="0"/>
              <a:t>§</a:t>
            </a:r>
            <a:r>
              <a:rPr lang="en-US" i="1" dirty="0"/>
              <a:t> 1754.</a:t>
            </a:r>
          </a:p>
          <a:p>
            <a:pPr lvl="1"/>
            <a:r>
              <a:rPr lang="en-US" b="1" dirty="0"/>
              <a:t>Jurisdiction.</a:t>
            </a:r>
            <a:r>
              <a:rPr lang="en-US" dirty="0"/>
              <a:t> SCPA §1758 </a:t>
            </a:r>
            <a:r>
              <a:rPr lang="en-US" i="1" dirty="0"/>
              <a:t>After the appointment of guardian shall have and retain general jurisdiction over person with disability .. </a:t>
            </a:r>
          </a:p>
          <a:p>
            <a:pPr lvl="1"/>
            <a:r>
              <a:rPr lang="en-US" b="1" dirty="0"/>
              <a:t>Duration.</a:t>
            </a:r>
            <a:r>
              <a:rPr lang="en-US" dirty="0"/>
              <a:t>  SCPA §1759 </a:t>
            </a:r>
            <a:r>
              <a:rPr lang="en-US" i="1" dirty="0"/>
              <a:t>Continue during the life of such person; person  or anyone may discharge guardian , limited for property, modified and or dissolved, likewise with marriage. Court shall conduct a hearing pursuant to SCPA </a:t>
            </a:r>
            <a:r>
              <a:rPr lang="en-US" dirty="0"/>
              <a:t>§ </a:t>
            </a:r>
            <a:r>
              <a:rPr lang="en-US" i="1" dirty="0"/>
              <a:t>1754.</a:t>
            </a:r>
          </a:p>
          <a:p>
            <a:pPr lvl="1"/>
            <a:r>
              <a:rPr lang="en-US" b="1" dirty="0"/>
              <a:t>Corporate</a:t>
            </a:r>
            <a:r>
              <a:rPr lang="en-US" dirty="0"/>
              <a:t>. SCPA §1760 </a:t>
            </a:r>
            <a:r>
              <a:rPr lang="en-US" i="1" dirty="0"/>
              <a:t>No corporate except non-profit corporation organized and having powers to act as guardian. For example NYSARC, See Matter of RK, 11 Misc.3d 741; 809 NYS 2d (Surr. Ct. Westchester </a:t>
            </a:r>
            <a:r>
              <a:rPr lang="en-US" i="1" dirty="0" err="1"/>
              <a:t>Cty</a:t>
            </a:r>
            <a:r>
              <a:rPr lang="en-US" i="1" dirty="0"/>
              <a:t>. 2006).</a:t>
            </a:r>
            <a:endParaRPr lang="en-US" dirty="0"/>
          </a:p>
        </p:txBody>
      </p:sp>
    </p:spTree>
    <p:extLst>
      <p:ext uri="{BB962C8B-B14F-4D97-AF65-F5344CB8AC3E}">
        <p14:creationId xmlns:p14="http://schemas.microsoft.com/office/powerpoint/2010/main" val="820698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OTHER ISSUES TO BE</a:t>
            </a:r>
            <a:br>
              <a:rPr lang="en-US" dirty="0"/>
            </a:br>
            <a:r>
              <a:rPr lang="en-US" dirty="0"/>
              <a:t>AWARE OF </a:t>
            </a:r>
          </a:p>
        </p:txBody>
      </p:sp>
      <p:sp>
        <p:nvSpPr>
          <p:cNvPr id="2" name="Content Placeholder 1"/>
          <p:cNvSpPr>
            <a:spLocks noGrp="1"/>
          </p:cNvSpPr>
          <p:nvPr>
            <p:ph idx="1"/>
          </p:nvPr>
        </p:nvSpPr>
        <p:spPr>
          <a:xfrm>
            <a:off x="381000" y="2096064"/>
            <a:ext cx="8069668" cy="4380936"/>
          </a:xfrm>
        </p:spPr>
        <p:txBody>
          <a:bodyPr/>
          <a:lstStyle/>
          <a:p>
            <a:pPr lvl="1"/>
            <a:r>
              <a:rPr lang="en-US" sz="2400" dirty="0"/>
              <a:t>Staleness of documents during GAL report and hearing, i.e. physician must have seen within one year. </a:t>
            </a:r>
          </a:p>
          <a:p>
            <a:pPr lvl="1"/>
            <a:r>
              <a:rPr lang="en-US" sz="2400" dirty="0"/>
              <a:t>Compensation of Guardian– nothing in the statute (See </a:t>
            </a:r>
            <a:r>
              <a:rPr lang="en-US" sz="2400" i="1" u="sng" dirty="0"/>
              <a:t>Matter of Jonathon EE</a:t>
            </a:r>
            <a:r>
              <a:rPr lang="en-US" sz="2400" dirty="0"/>
              <a:t>., 86 AD3d 696, 927 NYS 2d 171 (3</a:t>
            </a:r>
            <a:r>
              <a:rPr lang="en-US" sz="2400" baseline="30000" dirty="0"/>
              <a:t>rd</a:t>
            </a:r>
            <a:r>
              <a:rPr lang="en-US" sz="2400" dirty="0"/>
              <a:t> Dept. 2011))</a:t>
            </a:r>
          </a:p>
          <a:p>
            <a:pPr lvl="1"/>
            <a:r>
              <a:rPr lang="en-US" sz="2400" dirty="0"/>
              <a:t>Compensation of GAL – of person and or of property </a:t>
            </a:r>
          </a:p>
          <a:p>
            <a:pPr lvl="1"/>
            <a:r>
              <a:rPr lang="en-US" sz="2400" dirty="0"/>
              <a:t>Temporary – if emergency arises</a:t>
            </a:r>
          </a:p>
          <a:p>
            <a:endParaRPr lang="en-US" dirty="0"/>
          </a:p>
        </p:txBody>
      </p:sp>
    </p:spTree>
    <p:extLst>
      <p:ext uri="{BB962C8B-B14F-4D97-AF65-F5344CB8AC3E}">
        <p14:creationId xmlns:p14="http://schemas.microsoft.com/office/powerpoint/2010/main" val="2639332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347" y="1"/>
            <a:ext cx="7765321" cy="1935922"/>
          </a:xfrm>
        </p:spPr>
        <p:txBody>
          <a:bodyPr>
            <a:normAutofit/>
          </a:bodyPr>
          <a:lstStyle/>
          <a:p>
            <a:pPr algn="ctr"/>
            <a:r>
              <a:rPr lang="en-US" dirty="0"/>
              <a:t>GUARDIANSHIP GRANTED  </a:t>
            </a:r>
          </a:p>
        </p:txBody>
      </p:sp>
      <p:sp>
        <p:nvSpPr>
          <p:cNvPr id="2" name="Content Placeholder 1"/>
          <p:cNvSpPr>
            <a:spLocks noGrp="1"/>
          </p:cNvSpPr>
          <p:nvPr>
            <p:ph idx="1"/>
          </p:nvPr>
        </p:nvSpPr>
        <p:spPr>
          <a:xfrm>
            <a:off x="685346" y="1524000"/>
            <a:ext cx="7765322" cy="4953000"/>
          </a:xfrm>
        </p:spPr>
        <p:txBody>
          <a:bodyPr>
            <a:normAutofit fontScale="70000" lnSpcReduction="20000"/>
          </a:bodyPr>
          <a:lstStyle/>
          <a:p>
            <a:r>
              <a:rPr lang="en-US" dirty="0"/>
              <a:t>Person – no annual reporting which differs from Art. 81. </a:t>
            </a:r>
          </a:p>
          <a:p>
            <a:r>
              <a:rPr lang="en-US" dirty="0"/>
              <a:t>Property – annual accounting </a:t>
            </a:r>
          </a:p>
          <a:p>
            <a:pPr lvl="2"/>
            <a:r>
              <a:rPr lang="en-US" sz="2400" dirty="0"/>
              <a:t>A guardian of the property appointed under Article 17-A must render an annual accounting detailing the transactions undertaken by the guardian during a particular year.</a:t>
            </a:r>
          </a:p>
          <a:p>
            <a:pPr lvl="2"/>
            <a:r>
              <a:rPr lang="en-US" sz="2400" dirty="0"/>
              <a:t>A Guardian ad Litem is appointed to review the annual accounting.</a:t>
            </a:r>
          </a:p>
          <a:p>
            <a:pPr lvl="2"/>
            <a:r>
              <a:rPr lang="en-US" sz="2400" dirty="0"/>
              <a:t>The Guardian ad </a:t>
            </a:r>
            <a:r>
              <a:rPr lang="en-US" sz="2400" dirty="0" err="1"/>
              <a:t>Litem’s</a:t>
            </a:r>
            <a:r>
              <a:rPr lang="en-US" sz="2400" dirty="0"/>
              <a:t> role is to ensure that all of the funds that should be in a guardianship account actually are there; to confirm that only authorized expenses have been incurred; and to incur that only authorized withdrawals have occurred.  </a:t>
            </a:r>
            <a:endParaRPr lang="en-US" dirty="0"/>
          </a:p>
          <a:p>
            <a:r>
              <a:rPr lang="en-US" dirty="0"/>
              <a:t>Interstate Guardianship</a:t>
            </a:r>
          </a:p>
          <a:p>
            <a:pPr lvl="1"/>
            <a:r>
              <a:rPr lang="en-US" dirty="0"/>
              <a:t>In 2014, New York enacted the Uniform Adult Guardianship and Protective Proceedings Jurisdiction Act (</a:t>
            </a:r>
            <a:r>
              <a:rPr lang="en-US" i="1" dirty="0"/>
              <a:t>see </a:t>
            </a:r>
            <a:r>
              <a:rPr lang="en-US" dirty="0"/>
              <a:t>Mental Hygiene Law § 83.01).</a:t>
            </a:r>
          </a:p>
          <a:p>
            <a:pPr lvl="1"/>
            <a:r>
              <a:rPr lang="en-US" dirty="0"/>
              <a:t>Among other things, this act allows for the transfer of certain guardianships, including Article 17-A guardianships, to and from other states (</a:t>
            </a:r>
            <a:r>
              <a:rPr lang="en-US" i="1" dirty="0"/>
              <a:t>see id.</a:t>
            </a:r>
            <a:r>
              <a:rPr lang="en-US" dirty="0"/>
              <a:t>, §§ 83.31 and 83.32).</a:t>
            </a:r>
          </a:p>
          <a:p>
            <a:pPr lvl="1"/>
            <a:endParaRPr lang="en-US" sz="1600" dirty="0"/>
          </a:p>
          <a:p>
            <a:endParaRPr lang="en-US" dirty="0"/>
          </a:p>
        </p:txBody>
      </p:sp>
    </p:spTree>
    <p:extLst>
      <p:ext uri="{BB962C8B-B14F-4D97-AF65-F5344CB8AC3E}">
        <p14:creationId xmlns:p14="http://schemas.microsoft.com/office/powerpoint/2010/main" val="1297833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D64FF-389D-0F43-08FA-AE053AA8364E}"/>
              </a:ext>
            </a:extLst>
          </p:cNvPr>
          <p:cNvSpPr>
            <a:spLocks noGrp="1"/>
          </p:cNvSpPr>
          <p:nvPr>
            <p:ph type="title"/>
          </p:nvPr>
        </p:nvSpPr>
        <p:spPr/>
        <p:txBody>
          <a:bodyPr>
            <a:normAutofit fontScale="90000"/>
          </a:bodyPr>
          <a:lstStyle/>
          <a:p>
            <a:r>
              <a:rPr lang="en-US" dirty="0"/>
              <a:t>Child </a:t>
            </a:r>
            <a:r>
              <a:rPr lang="en-US"/>
              <a:t>with disability - How </a:t>
            </a:r>
            <a:r>
              <a:rPr lang="en-US" dirty="0"/>
              <a:t>are you going to pay for Care?</a:t>
            </a:r>
          </a:p>
        </p:txBody>
      </p:sp>
      <p:sp>
        <p:nvSpPr>
          <p:cNvPr id="3" name="Content Placeholder 2">
            <a:extLst>
              <a:ext uri="{FF2B5EF4-FFF2-40B4-BE49-F238E27FC236}">
                <a16:creationId xmlns:a16="http://schemas.microsoft.com/office/drawing/2014/main" id="{768EA5CC-1DCB-DDB9-0637-5B4220A57180}"/>
              </a:ext>
            </a:extLst>
          </p:cNvPr>
          <p:cNvSpPr>
            <a:spLocks noGrp="1"/>
          </p:cNvSpPr>
          <p:nvPr>
            <p:ph idx="1"/>
          </p:nvPr>
        </p:nvSpPr>
        <p:spPr/>
        <p:txBody>
          <a:bodyPr>
            <a:normAutofit/>
          </a:bodyPr>
          <a:lstStyle/>
          <a:p>
            <a:r>
              <a:rPr lang="en-US" dirty="0"/>
              <a:t>Medicaid – medical, other OPWDD services</a:t>
            </a:r>
          </a:p>
          <a:p>
            <a:r>
              <a:rPr lang="en-US" dirty="0"/>
              <a:t>Medicare – if available, pays for Medical</a:t>
            </a:r>
          </a:p>
          <a:p>
            <a:r>
              <a:rPr lang="en-US" dirty="0"/>
              <a:t>Family Personal Assets</a:t>
            </a:r>
          </a:p>
          <a:p>
            <a:r>
              <a:rPr lang="en-US" dirty="0"/>
              <a:t>Family Members (who is going take care of the caretaker?)</a:t>
            </a:r>
          </a:p>
          <a:p>
            <a:r>
              <a:rPr lang="en-US" dirty="0"/>
              <a:t>Other options?</a:t>
            </a:r>
          </a:p>
        </p:txBody>
      </p:sp>
      <p:sp>
        <p:nvSpPr>
          <p:cNvPr id="4" name="Date Placeholder 3">
            <a:extLst>
              <a:ext uri="{FF2B5EF4-FFF2-40B4-BE49-F238E27FC236}">
                <a16:creationId xmlns:a16="http://schemas.microsoft.com/office/drawing/2014/main" id="{73101686-89B7-B5DD-756C-510BABDBA2F9}"/>
              </a:ext>
            </a:extLst>
          </p:cNvPr>
          <p:cNvSpPr>
            <a:spLocks noGrp="1"/>
          </p:cNvSpPr>
          <p:nvPr>
            <p:ph type="dt" sz="half" idx="10"/>
          </p:nvPr>
        </p:nvSpPr>
        <p:spPr/>
        <p:txBody>
          <a:bodyPr/>
          <a:lstStyle/>
          <a:p>
            <a:fld id="{DD03346E-3559-4443-96AC-7D2831473751}" type="datetime1">
              <a:rPr lang="en-US" smtClean="0"/>
              <a:t>3/18/2024</a:t>
            </a:fld>
            <a:endParaRPr lang="en-US" dirty="0"/>
          </a:p>
        </p:txBody>
      </p:sp>
      <p:sp>
        <p:nvSpPr>
          <p:cNvPr id="5" name="Footer Placeholder 4">
            <a:extLst>
              <a:ext uri="{FF2B5EF4-FFF2-40B4-BE49-F238E27FC236}">
                <a16:creationId xmlns:a16="http://schemas.microsoft.com/office/drawing/2014/main" id="{4A378605-4361-5D0D-837A-8890D961760E}"/>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2502200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F993A-5A70-5496-5548-31D4B9FDC08D}"/>
              </a:ext>
            </a:extLst>
          </p:cNvPr>
          <p:cNvSpPr>
            <a:spLocks noGrp="1"/>
          </p:cNvSpPr>
          <p:nvPr>
            <p:ph type="title"/>
          </p:nvPr>
        </p:nvSpPr>
        <p:spPr/>
        <p:txBody>
          <a:bodyPr/>
          <a:lstStyle/>
          <a:p>
            <a:r>
              <a:rPr lang="en-US" dirty="0"/>
              <a:t>PRO ACTIVE SPECIAL NEEDS PLANNING</a:t>
            </a:r>
          </a:p>
        </p:txBody>
      </p:sp>
      <p:sp>
        <p:nvSpPr>
          <p:cNvPr id="3" name="Content Placeholder 2">
            <a:extLst>
              <a:ext uri="{FF2B5EF4-FFF2-40B4-BE49-F238E27FC236}">
                <a16:creationId xmlns:a16="http://schemas.microsoft.com/office/drawing/2014/main" id="{9F9859C5-28BD-4551-D6D9-6B3CB84976AD}"/>
              </a:ext>
            </a:extLst>
          </p:cNvPr>
          <p:cNvSpPr>
            <a:spLocks noGrp="1"/>
          </p:cNvSpPr>
          <p:nvPr>
            <p:ph idx="1"/>
          </p:nvPr>
        </p:nvSpPr>
        <p:spPr/>
        <p:txBody>
          <a:bodyPr>
            <a:normAutofit/>
          </a:bodyPr>
          <a:lstStyle/>
          <a:p>
            <a:pPr eaLnBrk="1" hangingPunct="1">
              <a:spcBef>
                <a:spcPct val="0"/>
              </a:spcBef>
              <a:buClrTx/>
              <a:buSzTx/>
              <a:buFontTx/>
              <a:buNone/>
            </a:pPr>
            <a:r>
              <a:rPr lang="en-US" altLang="en-US" b="0" dirty="0"/>
              <a:t>Best results through proactive planning</a:t>
            </a:r>
          </a:p>
          <a:p>
            <a:pPr eaLnBrk="1" hangingPunct="1">
              <a:spcBef>
                <a:spcPct val="0"/>
              </a:spcBef>
              <a:buClrTx/>
              <a:buSzTx/>
              <a:buFontTx/>
              <a:buNone/>
            </a:pPr>
            <a:endParaRPr lang="en-US" altLang="en-US" sz="1600" b="0" dirty="0"/>
          </a:p>
          <a:p>
            <a:pPr eaLnBrk="1" hangingPunct="1">
              <a:spcBef>
                <a:spcPct val="0"/>
              </a:spcBef>
              <a:buClrTx/>
              <a:buSzTx/>
              <a:buFontTx/>
              <a:buNone/>
            </a:pPr>
            <a:r>
              <a:rPr lang="en-US" altLang="en-US" b="0" dirty="0"/>
              <a:t>Not under financial and care crisis pressure – planning is more thoughtful and deliberate</a:t>
            </a:r>
          </a:p>
          <a:p>
            <a:pPr eaLnBrk="1" hangingPunct="1">
              <a:spcBef>
                <a:spcPct val="0"/>
              </a:spcBef>
              <a:buClrTx/>
              <a:buSzTx/>
              <a:buFontTx/>
              <a:buNone/>
            </a:pPr>
            <a:endParaRPr lang="en-US" altLang="en-US" sz="1600" b="0" dirty="0"/>
          </a:p>
          <a:p>
            <a:pPr eaLnBrk="1" hangingPunct="1">
              <a:spcBef>
                <a:spcPct val="0"/>
              </a:spcBef>
              <a:buClrTx/>
              <a:buSzTx/>
              <a:buFontTx/>
              <a:buNone/>
            </a:pPr>
            <a:r>
              <a:rPr lang="en-US" altLang="en-US" b="0" u="sng" dirty="0"/>
              <a:t>Estate recovery</a:t>
            </a:r>
            <a:r>
              <a:rPr lang="en-US" altLang="en-US" b="0" dirty="0"/>
              <a:t> has increased, making planning more important than in the past (1</a:t>
            </a:r>
            <a:r>
              <a:rPr lang="en-US" altLang="en-US" b="0" baseline="30000" dirty="0"/>
              <a:t>ST</a:t>
            </a:r>
            <a:r>
              <a:rPr lang="en-US" altLang="en-US" b="0" dirty="0"/>
              <a:t> Party SNT VS. 3</a:t>
            </a:r>
            <a:r>
              <a:rPr lang="en-US" altLang="en-US" b="0" baseline="30000" dirty="0"/>
              <a:t>RD</a:t>
            </a:r>
            <a:r>
              <a:rPr lang="en-US" altLang="en-US" b="0" dirty="0"/>
              <a:t> Party SNT)</a:t>
            </a:r>
          </a:p>
          <a:p>
            <a:r>
              <a:rPr lang="en-US" dirty="0"/>
              <a:t>Understand SS, Medicaid and its thresholds.  Other benefits too that may be available</a:t>
            </a:r>
          </a:p>
        </p:txBody>
      </p:sp>
      <p:sp>
        <p:nvSpPr>
          <p:cNvPr id="4" name="Date Placeholder 3">
            <a:extLst>
              <a:ext uri="{FF2B5EF4-FFF2-40B4-BE49-F238E27FC236}">
                <a16:creationId xmlns:a16="http://schemas.microsoft.com/office/drawing/2014/main" id="{BBEB0B4A-2CA7-3DD1-4AAC-E65EE0A7C7B6}"/>
              </a:ext>
            </a:extLst>
          </p:cNvPr>
          <p:cNvSpPr>
            <a:spLocks noGrp="1"/>
          </p:cNvSpPr>
          <p:nvPr>
            <p:ph type="dt" sz="half" idx="10"/>
          </p:nvPr>
        </p:nvSpPr>
        <p:spPr/>
        <p:txBody>
          <a:bodyPr/>
          <a:lstStyle/>
          <a:p>
            <a:fld id="{B069A54F-C656-4956-9351-8FA19B8FED79}" type="datetime1">
              <a:rPr lang="en-US" smtClean="0"/>
              <a:t>3/18/2024</a:t>
            </a:fld>
            <a:endParaRPr lang="en-US" dirty="0"/>
          </a:p>
        </p:txBody>
      </p:sp>
      <p:sp>
        <p:nvSpPr>
          <p:cNvPr id="5" name="Footer Placeholder 4">
            <a:extLst>
              <a:ext uri="{FF2B5EF4-FFF2-40B4-BE49-F238E27FC236}">
                <a16:creationId xmlns:a16="http://schemas.microsoft.com/office/drawing/2014/main" id="{C2519A1B-20CD-99AC-BA27-7F21BF326FD8}"/>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3898697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9BD24-858D-02AC-77C7-52B420DDFF3E}"/>
              </a:ext>
            </a:extLst>
          </p:cNvPr>
          <p:cNvSpPr>
            <a:spLocks noGrp="1"/>
          </p:cNvSpPr>
          <p:nvPr>
            <p:ph type="title"/>
          </p:nvPr>
        </p:nvSpPr>
        <p:spPr/>
        <p:txBody>
          <a:bodyPr>
            <a:normAutofit fontScale="90000"/>
          </a:bodyPr>
          <a:lstStyle/>
          <a:p>
            <a:r>
              <a:rPr lang="en-US" dirty="0"/>
              <a:t>Key Considerations for Planning for SPECIAL NEEDS PLANNING &amp; Care</a:t>
            </a:r>
          </a:p>
        </p:txBody>
      </p:sp>
      <p:sp>
        <p:nvSpPr>
          <p:cNvPr id="3" name="Content Placeholder 2">
            <a:extLst>
              <a:ext uri="{FF2B5EF4-FFF2-40B4-BE49-F238E27FC236}">
                <a16:creationId xmlns:a16="http://schemas.microsoft.com/office/drawing/2014/main" id="{F35101B4-F381-835C-7225-5A96E16B972D}"/>
              </a:ext>
            </a:extLst>
          </p:cNvPr>
          <p:cNvSpPr>
            <a:spLocks noGrp="1"/>
          </p:cNvSpPr>
          <p:nvPr>
            <p:ph idx="1"/>
          </p:nvPr>
        </p:nvSpPr>
        <p:spPr>
          <a:xfrm>
            <a:off x="667903" y="2133600"/>
            <a:ext cx="7765322" cy="3695136"/>
          </a:xfrm>
        </p:spPr>
        <p:txBody>
          <a:bodyPr>
            <a:normAutofit/>
          </a:bodyPr>
          <a:lstStyle/>
          <a:p>
            <a:pPr eaLnBrk="1" hangingPunct="1">
              <a:spcBef>
                <a:spcPct val="0"/>
              </a:spcBef>
              <a:buClrTx/>
              <a:buSzTx/>
              <a:buFontTx/>
              <a:buAutoNum type="arabicPeriod"/>
            </a:pPr>
            <a:endParaRPr lang="en-US" altLang="en-US" b="0" dirty="0"/>
          </a:p>
          <a:p>
            <a:pPr eaLnBrk="1" hangingPunct="1">
              <a:spcBef>
                <a:spcPct val="0"/>
              </a:spcBef>
              <a:buClrTx/>
              <a:buSzTx/>
              <a:buFontTx/>
              <a:buAutoNum type="arabicPeriod"/>
            </a:pPr>
            <a:r>
              <a:rPr lang="en-US" dirty="0"/>
              <a:t>Who is going to care for my child?</a:t>
            </a:r>
          </a:p>
          <a:p>
            <a:pPr eaLnBrk="1" hangingPunct="1">
              <a:spcBef>
                <a:spcPct val="0"/>
              </a:spcBef>
              <a:buClrTx/>
              <a:buSzTx/>
              <a:buFontTx/>
              <a:buAutoNum type="arabicPeriod"/>
            </a:pPr>
            <a:r>
              <a:rPr lang="en-US" dirty="0"/>
              <a:t>Medical considerations?</a:t>
            </a:r>
          </a:p>
          <a:p>
            <a:pPr eaLnBrk="1" hangingPunct="1">
              <a:spcBef>
                <a:spcPct val="0"/>
              </a:spcBef>
              <a:buClrTx/>
              <a:buSzTx/>
              <a:buFontTx/>
              <a:buAutoNum type="arabicPeriod"/>
            </a:pPr>
            <a:r>
              <a:rPr lang="en-US" dirty="0"/>
              <a:t>Financial aspects?</a:t>
            </a:r>
          </a:p>
          <a:p>
            <a:pPr eaLnBrk="1" hangingPunct="1">
              <a:spcBef>
                <a:spcPct val="0"/>
              </a:spcBef>
              <a:buClrTx/>
              <a:buSzTx/>
              <a:buFontTx/>
              <a:buAutoNum type="arabicPeriod"/>
            </a:pPr>
            <a:r>
              <a:rPr lang="en-US" dirty="0"/>
              <a:t>DSS liens and or Estate Recovery – liens placed on assets and or estate. LET’S AVOID THIS.</a:t>
            </a:r>
          </a:p>
        </p:txBody>
      </p:sp>
      <p:sp>
        <p:nvSpPr>
          <p:cNvPr id="4" name="Date Placeholder 3">
            <a:extLst>
              <a:ext uri="{FF2B5EF4-FFF2-40B4-BE49-F238E27FC236}">
                <a16:creationId xmlns:a16="http://schemas.microsoft.com/office/drawing/2014/main" id="{384014B3-AD01-DF3F-6332-FFB8C9D6A3CB}"/>
              </a:ext>
            </a:extLst>
          </p:cNvPr>
          <p:cNvSpPr>
            <a:spLocks noGrp="1"/>
          </p:cNvSpPr>
          <p:nvPr>
            <p:ph type="dt" sz="half" idx="10"/>
          </p:nvPr>
        </p:nvSpPr>
        <p:spPr/>
        <p:txBody>
          <a:bodyPr/>
          <a:lstStyle/>
          <a:p>
            <a:fld id="{6B187A85-3A1C-4E05-890B-015BD65BA30B}" type="datetime1">
              <a:rPr lang="en-US" smtClean="0"/>
              <a:t>3/18/2024</a:t>
            </a:fld>
            <a:endParaRPr lang="en-US" dirty="0"/>
          </a:p>
        </p:txBody>
      </p:sp>
      <p:sp>
        <p:nvSpPr>
          <p:cNvPr id="5" name="Footer Placeholder 4">
            <a:extLst>
              <a:ext uri="{FF2B5EF4-FFF2-40B4-BE49-F238E27FC236}">
                <a16:creationId xmlns:a16="http://schemas.microsoft.com/office/drawing/2014/main" id="{7C4E4142-3E21-265D-3BC3-E4FF6A0E1964}"/>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2412522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t>Ways to Avoid Probate</a:t>
            </a:r>
          </a:p>
        </p:txBody>
      </p:sp>
      <p:sp>
        <p:nvSpPr>
          <p:cNvPr id="2" name="Content Placeholder 1"/>
          <p:cNvSpPr>
            <a:spLocks noGrp="1"/>
          </p:cNvSpPr>
          <p:nvPr>
            <p:ph idx="1"/>
          </p:nvPr>
        </p:nvSpPr>
        <p:spPr>
          <a:xfrm>
            <a:off x="685346" y="1828800"/>
            <a:ext cx="7765322" cy="4648200"/>
          </a:xfrm>
        </p:spPr>
        <p:txBody>
          <a:bodyPr>
            <a:normAutofit lnSpcReduction="10000"/>
          </a:bodyPr>
          <a:lstStyle/>
          <a:p>
            <a:r>
              <a:rPr lang="en-US" sz="2400" dirty="0"/>
              <a:t>Probate can cost time &amp; money, and anyone can leave an estate – GAL ISSUE</a:t>
            </a:r>
          </a:p>
          <a:p>
            <a:r>
              <a:rPr lang="en-US" sz="2400" dirty="0"/>
              <a:t>Strategies to avoid probate:</a:t>
            </a:r>
          </a:p>
          <a:p>
            <a:pPr lvl="1"/>
            <a:r>
              <a:rPr lang="en-US" sz="2200" dirty="0"/>
              <a:t>Add joint name for convenience accounts </a:t>
            </a:r>
          </a:p>
          <a:p>
            <a:pPr lvl="2"/>
            <a:r>
              <a:rPr lang="en-US" sz="2000" dirty="0"/>
              <a:t>Problem is individual – subject to temptation, mental health, entitlement</a:t>
            </a:r>
          </a:p>
          <a:p>
            <a:pPr lvl="1"/>
            <a:r>
              <a:rPr lang="en-US" sz="2200" dirty="0"/>
              <a:t>TOD/POD/Beneficiary – can change them and confirm receipt</a:t>
            </a:r>
          </a:p>
          <a:p>
            <a:pPr lvl="1"/>
            <a:r>
              <a:rPr lang="en-US" sz="2200" dirty="0"/>
              <a:t>Ideal - Set up a Trust especially for those on governmental benefits/person unable to make decisions</a:t>
            </a:r>
          </a:p>
          <a:p>
            <a:pPr marL="109728" indent="0">
              <a:buNone/>
            </a:pPr>
            <a:endParaRPr lang="en-US" dirty="0"/>
          </a:p>
        </p:txBody>
      </p:sp>
      <p:sp>
        <p:nvSpPr>
          <p:cNvPr id="4" name="Date Placeholder 3">
            <a:extLst>
              <a:ext uri="{FF2B5EF4-FFF2-40B4-BE49-F238E27FC236}">
                <a16:creationId xmlns:a16="http://schemas.microsoft.com/office/drawing/2014/main" id="{D6151CD1-30E6-A4CA-0E18-BF9FBAACF392}"/>
              </a:ext>
            </a:extLst>
          </p:cNvPr>
          <p:cNvSpPr>
            <a:spLocks noGrp="1"/>
          </p:cNvSpPr>
          <p:nvPr>
            <p:ph type="dt" sz="half" idx="10"/>
          </p:nvPr>
        </p:nvSpPr>
        <p:spPr/>
        <p:txBody>
          <a:bodyPr/>
          <a:lstStyle/>
          <a:p>
            <a:fld id="{E2E1FB75-6B83-4D7F-A1F5-A2FFFBDB5F94}" type="datetime1">
              <a:rPr lang="en-US" smtClean="0"/>
              <a:t>3/18/2024</a:t>
            </a:fld>
            <a:endParaRPr lang="en-US" dirty="0"/>
          </a:p>
        </p:txBody>
      </p:sp>
      <p:sp>
        <p:nvSpPr>
          <p:cNvPr id="5" name="Footer Placeholder 4">
            <a:extLst>
              <a:ext uri="{FF2B5EF4-FFF2-40B4-BE49-F238E27FC236}">
                <a16:creationId xmlns:a16="http://schemas.microsoft.com/office/drawing/2014/main" id="{4411C2B8-362E-B6C3-31CB-7605740C4E44}"/>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2030515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EVERYONE CAN LEAVE AN ESTATE - WHAT IS Probate?</a:t>
            </a:r>
          </a:p>
        </p:txBody>
      </p:sp>
      <p:sp>
        <p:nvSpPr>
          <p:cNvPr id="2" name="Content Placeholder 1"/>
          <p:cNvSpPr>
            <a:spLocks noGrp="1"/>
          </p:cNvSpPr>
          <p:nvPr>
            <p:ph idx="1"/>
          </p:nvPr>
        </p:nvSpPr>
        <p:spPr>
          <a:xfrm>
            <a:off x="685346" y="2096064"/>
            <a:ext cx="7765322" cy="4152336"/>
          </a:xfrm>
        </p:spPr>
        <p:txBody>
          <a:bodyPr>
            <a:noAutofit/>
          </a:bodyPr>
          <a:lstStyle/>
          <a:p>
            <a:r>
              <a:rPr lang="en-US" sz="1400" dirty="0">
                <a:effectLst/>
              </a:rPr>
              <a:t>Probate is </a:t>
            </a:r>
            <a:r>
              <a:rPr lang="en-US" sz="1400" b="1" dirty="0">
                <a:effectLst/>
              </a:rPr>
              <a:t>the process of proving that the Will is valid (legally acceptable)</a:t>
            </a:r>
            <a:r>
              <a:rPr lang="en-US" sz="1400" dirty="0">
                <a:effectLst/>
              </a:rPr>
              <a:t>. During probate, the Will must be proved to the satisfaction of the Court that it's the Last Will and Testament of the person who died.</a:t>
            </a:r>
          </a:p>
          <a:p>
            <a:pPr fontAlgn="base"/>
            <a:r>
              <a:rPr lang="en-US" sz="1400" dirty="0">
                <a:effectLst/>
              </a:rPr>
              <a:t>When a person dies in New York, their estate must be managed and distributed as stated in the will. This isn’t something that can wait until the grieving process has been completed, but it must be handled in a timely manner.</a:t>
            </a:r>
          </a:p>
          <a:p>
            <a:pPr fontAlgn="base"/>
            <a:r>
              <a:rPr lang="en-US" sz="1400" dirty="0">
                <a:effectLst/>
              </a:rPr>
              <a:t>The estate must be brought before the court in what is known as the probate process. New York has its own statutes for how probate is to be handled. Anyone involved in the estate should have a basic understanding of this process and what it entails.</a:t>
            </a:r>
          </a:p>
          <a:p>
            <a:r>
              <a:rPr lang="en-US" sz="1400" dirty="0">
                <a:effectLst/>
              </a:rPr>
              <a:t>Probate is necessary for estates in New York. It is the process by which those assets are transferred to the heirs. State probate laws provide guidance and requirements for how it is accomplished.</a:t>
            </a:r>
          </a:p>
          <a:p>
            <a:r>
              <a:rPr lang="en-US" sz="1400" dirty="0">
                <a:effectLst/>
              </a:rPr>
              <a:t>If person (legal distributee or beneficiary) is a minor and or person with a disability, then a guardian ad litem (an attorney) is appointed by the court.  This adds time and costs.</a:t>
            </a:r>
            <a:endParaRPr lang="en-US" sz="1400" dirty="0"/>
          </a:p>
        </p:txBody>
      </p:sp>
      <p:sp>
        <p:nvSpPr>
          <p:cNvPr id="6" name="Date Placeholder 5">
            <a:extLst>
              <a:ext uri="{FF2B5EF4-FFF2-40B4-BE49-F238E27FC236}">
                <a16:creationId xmlns:a16="http://schemas.microsoft.com/office/drawing/2014/main" id="{1B2D3532-460D-B756-813E-212A0907FA02}"/>
              </a:ext>
            </a:extLst>
          </p:cNvPr>
          <p:cNvSpPr>
            <a:spLocks noGrp="1"/>
          </p:cNvSpPr>
          <p:nvPr>
            <p:ph type="dt" sz="half" idx="10"/>
          </p:nvPr>
        </p:nvSpPr>
        <p:spPr/>
        <p:txBody>
          <a:bodyPr/>
          <a:lstStyle/>
          <a:p>
            <a:fld id="{5D6B5990-9A3D-43B4-9188-8BA176C57D3F}" type="datetime1">
              <a:rPr lang="en-US" smtClean="0"/>
              <a:t>3/18/2024</a:t>
            </a:fld>
            <a:endParaRPr lang="en-US" dirty="0"/>
          </a:p>
        </p:txBody>
      </p:sp>
      <p:sp>
        <p:nvSpPr>
          <p:cNvPr id="7" name="Footer Placeholder 6">
            <a:extLst>
              <a:ext uri="{FF2B5EF4-FFF2-40B4-BE49-F238E27FC236}">
                <a16:creationId xmlns:a16="http://schemas.microsoft.com/office/drawing/2014/main" id="{1D61684B-D0F2-4AE0-BB70-5CAAFB7294BE}"/>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1405894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12D9D-6E42-3675-E76C-7E9DA65FD6D7}"/>
              </a:ext>
            </a:extLst>
          </p:cNvPr>
          <p:cNvSpPr>
            <a:spLocks noGrp="1"/>
          </p:cNvSpPr>
          <p:nvPr>
            <p:ph type="title"/>
          </p:nvPr>
        </p:nvSpPr>
        <p:spPr/>
        <p:txBody>
          <a:bodyPr/>
          <a:lstStyle/>
          <a:p>
            <a:r>
              <a:rPr lang="en-US" dirty="0"/>
              <a:t>WHO AM I?</a:t>
            </a:r>
          </a:p>
        </p:txBody>
      </p:sp>
      <p:sp>
        <p:nvSpPr>
          <p:cNvPr id="3" name="Content Placeholder 2">
            <a:extLst>
              <a:ext uri="{FF2B5EF4-FFF2-40B4-BE49-F238E27FC236}">
                <a16:creationId xmlns:a16="http://schemas.microsoft.com/office/drawing/2014/main" id="{0468AD87-E539-F0BB-6CFF-F5E6DC1383AD}"/>
              </a:ext>
            </a:extLst>
          </p:cNvPr>
          <p:cNvSpPr>
            <a:spLocks noGrp="1"/>
          </p:cNvSpPr>
          <p:nvPr>
            <p:ph idx="1"/>
          </p:nvPr>
        </p:nvSpPr>
        <p:spPr/>
        <p:txBody>
          <a:bodyPr>
            <a:normAutofit/>
          </a:bodyPr>
          <a:lstStyle/>
          <a:p>
            <a:r>
              <a:rPr lang="en-US" sz="2800" dirty="0"/>
              <a:t>Practicing more than 25 years</a:t>
            </a:r>
          </a:p>
          <a:p>
            <a:r>
              <a:rPr lang="en-US" sz="2800" dirty="0"/>
              <a:t>Work with Clients and their benefits counselors, financial planners, </a:t>
            </a:r>
            <a:r>
              <a:rPr lang="en-US" sz="2800" dirty="0" err="1"/>
              <a:t>etc</a:t>
            </a:r>
            <a:endParaRPr lang="en-US" sz="2800" dirty="0"/>
          </a:p>
          <a:p>
            <a:r>
              <a:rPr lang="en-US" sz="2800" dirty="0"/>
              <a:t>Attorney Regina Brandow, Esq.  - special needs planner &amp; benefits</a:t>
            </a:r>
          </a:p>
        </p:txBody>
      </p:sp>
      <p:sp>
        <p:nvSpPr>
          <p:cNvPr id="4" name="Date Placeholder 3">
            <a:extLst>
              <a:ext uri="{FF2B5EF4-FFF2-40B4-BE49-F238E27FC236}">
                <a16:creationId xmlns:a16="http://schemas.microsoft.com/office/drawing/2014/main" id="{7F6B488B-CFB7-4D36-5812-22733FF6E08E}"/>
              </a:ext>
            </a:extLst>
          </p:cNvPr>
          <p:cNvSpPr>
            <a:spLocks noGrp="1"/>
          </p:cNvSpPr>
          <p:nvPr>
            <p:ph type="dt" sz="half" idx="10"/>
          </p:nvPr>
        </p:nvSpPr>
        <p:spPr/>
        <p:txBody>
          <a:bodyPr/>
          <a:lstStyle/>
          <a:p>
            <a:fld id="{D152EBFF-04CC-4792-8A03-304E14E31BFC}" type="datetime1">
              <a:rPr lang="en-US" smtClean="0"/>
              <a:t>3/18/2024</a:t>
            </a:fld>
            <a:endParaRPr lang="en-US" dirty="0"/>
          </a:p>
        </p:txBody>
      </p:sp>
      <p:sp>
        <p:nvSpPr>
          <p:cNvPr id="5" name="Footer Placeholder 4">
            <a:extLst>
              <a:ext uri="{FF2B5EF4-FFF2-40B4-BE49-F238E27FC236}">
                <a16:creationId xmlns:a16="http://schemas.microsoft.com/office/drawing/2014/main" id="{CD4C595C-8661-1B73-18FD-184FD93A7C68}"/>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2014250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347" y="1"/>
            <a:ext cx="7765321" cy="1676399"/>
          </a:xfrm>
        </p:spPr>
        <p:txBody>
          <a:bodyPr>
            <a:normAutofit/>
          </a:bodyPr>
          <a:lstStyle/>
          <a:p>
            <a:pPr algn="ctr"/>
            <a:r>
              <a:rPr lang="en-US" dirty="0"/>
              <a:t>TRUSTS – differences</a:t>
            </a:r>
          </a:p>
        </p:txBody>
      </p:sp>
      <p:sp>
        <p:nvSpPr>
          <p:cNvPr id="2" name="Content Placeholder 1"/>
          <p:cNvSpPr>
            <a:spLocks noGrp="1"/>
          </p:cNvSpPr>
          <p:nvPr>
            <p:ph idx="1"/>
          </p:nvPr>
        </p:nvSpPr>
        <p:spPr>
          <a:xfrm>
            <a:off x="685346" y="1219200"/>
            <a:ext cx="7765322" cy="4724400"/>
          </a:xfrm>
        </p:spPr>
        <p:txBody>
          <a:bodyPr>
            <a:noAutofit/>
          </a:bodyPr>
          <a:lstStyle/>
          <a:p>
            <a:pPr fontAlgn="base"/>
            <a:r>
              <a:rPr lang="en-US" sz="1600" dirty="0">
                <a:effectLst/>
              </a:rPr>
              <a:t>It is possible to avoid taking an estate through probate in New York. To accomplish this, you must plan ahead and create a trust to hold the estate and all its assets. With a trust, the owner can still manage their assets until their death. At that point, the beneficiary of the trust will receive the entire estate without going through probate. GAL ISSUE!!!!</a:t>
            </a:r>
          </a:p>
          <a:p>
            <a:r>
              <a:rPr lang="en-US" sz="1600" dirty="0"/>
              <a:t>Revocable - </a:t>
            </a:r>
            <a:r>
              <a:rPr lang="en-US" sz="1600" dirty="0">
                <a:effectLst/>
              </a:rPr>
              <a:t>A living trust in New York </a:t>
            </a:r>
            <a:r>
              <a:rPr lang="en-US" sz="1600" b="1" dirty="0">
                <a:effectLst/>
              </a:rPr>
              <a:t>allows you to place your assets into a trust but still use them during your lifetime</a:t>
            </a:r>
            <a:r>
              <a:rPr lang="en-US" sz="1600" dirty="0">
                <a:effectLst/>
              </a:rPr>
              <a:t>. Your beneficiaries inherit them after your death. A revocable living trust (sometimes known as an inter vivos trust) provides many advantages that may make it a desirable part of your estate planning process.  DOE NOT PROTECT YOU FROM MEDICAID</a:t>
            </a:r>
            <a:endParaRPr lang="en-US" sz="1600" dirty="0"/>
          </a:p>
          <a:p>
            <a:r>
              <a:rPr lang="en-US" sz="1600" dirty="0"/>
              <a:t>Irrevocable - </a:t>
            </a:r>
            <a:r>
              <a:rPr lang="en-US" sz="1600" dirty="0">
                <a:effectLst/>
              </a:rPr>
              <a:t>When we talk about the irrevocable trust it means that it is an agreement of a permanent nature. That means that the assets that go into the trust are outside the control of anyone other than the trustee. This type of trust is generally used to protect loved ones who are named as beneficiaries in the document.   USED FOR MEDICAID ASSET PROTECTION PLANNING</a:t>
            </a:r>
          </a:p>
          <a:p>
            <a:endParaRPr lang="en-US" sz="1600" dirty="0"/>
          </a:p>
        </p:txBody>
      </p:sp>
      <p:sp>
        <p:nvSpPr>
          <p:cNvPr id="4" name="Date Placeholder 3">
            <a:extLst>
              <a:ext uri="{FF2B5EF4-FFF2-40B4-BE49-F238E27FC236}">
                <a16:creationId xmlns:a16="http://schemas.microsoft.com/office/drawing/2014/main" id="{11C279CB-7C4B-FDED-9141-273596F9B864}"/>
              </a:ext>
            </a:extLst>
          </p:cNvPr>
          <p:cNvSpPr>
            <a:spLocks noGrp="1"/>
          </p:cNvSpPr>
          <p:nvPr>
            <p:ph type="dt" sz="half" idx="10"/>
          </p:nvPr>
        </p:nvSpPr>
        <p:spPr/>
        <p:txBody>
          <a:bodyPr/>
          <a:lstStyle/>
          <a:p>
            <a:fld id="{23F277E6-01A7-4B0C-9296-7E5FD80F4ADB}" type="datetime1">
              <a:rPr lang="en-US" smtClean="0"/>
              <a:t>3/18/2024</a:t>
            </a:fld>
            <a:endParaRPr lang="en-US" dirty="0"/>
          </a:p>
        </p:txBody>
      </p:sp>
      <p:sp>
        <p:nvSpPr>
          <p:cNvPr id="5" name="Footer Placeholder 4">
            <a:extLst>
              <a:ext uri="{FF2B5EF4-FFF2-40B4-BE49-F238E27FC236}">
                <a16:creationId xmlns:a16="http://schemas.microsoft.com/office/drawing/2014/main" id="{08381E79-87A2-4C34-6E52-9C6A5C9FAA97}"/>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2001422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D915BD0-F008-C382-398B-B179852900ED}"/>
              </a:ext>
            </a:extLst>
          </p:cNvPr>
          <p:cNvSpPr>
            <a:spLocks noGrp="1" noChangeArrowheads="1"/>
          </p:cNvSpPr>
          <p:nvPr>
            <p:ph type="title"/>
          </p:nvPr>
        </p:nvSpPr>
        <p:spPr>
          <a:xfrm>
            <a:off x="685800" y="304800"/>
            <a:ext cx="7764463" cy="1614488"/>
          </a:xfrm>
        </p:spPr>
        <p:txBody>
          <a:bodyPr/>
          <a:lstStyle/>
          <a:p>
            <a:pPr eaLnBrk="1" fontAlgn="auto" hangingPunct="1">
              <a:spcAft>
                <a:spcPts val="0"/>
              </a:spcAft>
              <a:defRPr/>
            </a:pPr>
            <a:r>
              <a:rPr lang="en-US" altLang="en-US" dirty="0"/>
              <a:t>Why plan for the future?</a:t>
            </a:r>
          </a:p>
        </p:txBody>
      </p:sp>
      <p:sp>
        <p:nvSpPr>
          <p:cNvPr id="4099" name="Rectangle 3">
            <a:extLst>
              <a:ext uri="{FF2B5EF4-FFF2-40B4-BE49-F238E27FC236}">
                <a16:creationId xmlns:a16="http://schemas.microsoft.com/office/drawing/2014/main" id="{E6A1C05F-DFEA-92DE-E49F-4DF70C28A34A}"/>
              </a:ext>
            </a:extLst>
          </p:cNvPr>
          <p:cNvSpPr>
            <a:spLocks noGrp="1" noChangeArrowheads="1"/>
          </p:cNvSpPr>
          <p:nvPr>
            <p:ph idx="1"/>
          </p:nvPr>
        </p:nvSpPr>
        <p:spPr/>
        <p:txBody>
          <a:bodyPr>
            <a:normAutofit fontScale="85000" lnSpcReduction="10000"/>
          </a:bodyPr>
          <a:lstStyle/>
          <a:p>
            <a:pPr eaLnBrk="1" fontAlgn="auto" hangingPunct="1">
              <a:spcAft>
                <a:spcPts val="0"/>
              </a:spcAft>
              <a:defRPr/>
            </a:pPr>
            <a:r>
              <a:rPr lang="en-US" altLang="en-US" sz="2800" dirty="0"/>
              <a:t>Preserve needs-based public benefits</a:t>
            </a:r>
          </a:p>
          <a:p>
            <a:pPr eaLnBrk="1" fontAlgn="auto" hangingPunct="1">
              <a:spcAft>
                <a:spcPts val="0"/>
              </a:spcAft>
              <a:defRPr/>
            </a:pPr>
            <a:r>
              <a:rPr lang="en-US" altLang="en-US" sz="2800" dirty="0"/>
              <a:t>Allow for private funding</a:t>
            </a:r>
          </a:p>
          <a:p>
            <a:pPr eaLnBrk="1" fontAlgn="auto" hangingPunct="1">
              <a:spcAft>
                <a:spcPts val="0"/>
              </a:spcAft>
              <a:defRPr/>
            </a:pPr>
            <a:r>
              <a:rPr lang="en-US" altLang="en-US" sz="2800" dirty="0"/>
              <a:t>Provide lifetime financial support</a:t>
            </a:r>
          </a:p>
          <a:p>
            <a:pPr eaLnBrk="1" fontAlgn="auto" hangingPunct="1">
              <a:spcAft>
                <a:spcPts val="0"/>
              </a:spcAft>
              <a:defRPr/>
            </a:pPr>
            <a:r>
              <a:rPr lang="en-US" altLang="en-US" sz="2800" dirty="0"/>
              <a:t>Provide guidelines for living arrangements, personal care, and advocacy with a letter of intent</a:t>
            </a:r>
          </a:p>
          <a:p>
            <a:pPr eaLnBrk="1" fontAlgn="auto" hangingPunct="1">
              <a:spcAft>
                <a:spcPts val="0"/>
              </a:spcAft>
              <a:defRPr/>
            </a:pPr>
            <a:r>
              <a:rPr lang="en-US" altLang="en-US" sz="2800" dirty="0"/>
              <a:t>Establish an efficient, knowledgeable, and long-term management team</a:t>
            </a:r>
          </a:p>
        </p:txBody>
      </p:sp>
      <p:sp>
        <p:nvSpPr>
          <p:cNvPr id="4" name="Footer Placeholder 3">
            <a:extLst>
              <a:ext uri="{FF2B5EF4-FFF2-40B4-BE49-F238E27FC236}">
                <a16:creationId xmlns:a16="http://schemas.microsoft.com/office/drawing/2014/main" id="{6D0A5FBB-CF25-21EE-DA04-9C9052C0FBA8}"/>
              </a:ext>
            </a:extLst>
          </p:cNvPr>
          <p:cNvSpPr>
            <a:spLocks noGrp="1"/>
          </p:cNvSpPr>
          <p:nvPr>
            <p:ph type="ftr" sz="quarter" idx="11"/>
          </p:nvPr>
        </p:nvSpPr>
        <p:spPr/>
        <p:txBody>
          <a:bodyPr/>
          <a:lstStyle/>
          <a:p>
            <a:pPr>
              <a:defRPr/>
            </a:pPr>
            <a:r>
              <a:rPr lang="en-US"/>
              <a:t>Copyright BrandowLaw - ATTORNEY ADVERTISEMENT</a:t>
            </a:r>
            <a:endParaRPr lang="en-US" dirty="0"/>
          </a:p>
        </p:txBody>
      </p:sp>
      <p:sp>
        <p:nvSpPr>
          <p:cNvPr id="2" name="Date Placeholder 1">
            <a:extLst>
              <a:ext uri="{FF2B5EF4-FFF2-40B4-BE49-F238E27FC236}">
                <a16:creationId xmlns:a16="http://schemas.microsoft.com/office/drawing/2014/main" id="{137F4193-19A9-B099-793C-E50332DF7F6A}"/>
              </a:ext>
            </a:extLst>
          </p:cNvPr>
          <p:cNvSpPr>
            <a:spLocks noGrp="1"/>
          </p:cNvSpPr>
          <p:nvPr>
            <p:ph type="dt" sz="half" idx="10"/>
          </p:nvPr>
        </p:nvSpPr>
        <p:spPr/>
        <p:txBody>
          <a:bodyPr/>
          <a:lstStyle/>
          <a:p>
            <a:fld id="{D607E47C-87DE-41F4-BA1B-12CC1DF57BBF}" type="datetime1">
              <a:rPr lang="en-US" smtClean="0"/>
              <a:t>3/18/2024</a:t>
            </a:fld>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1929413-AD0B-F692-A90F-1096A73B8E08}"/>
              </a:ext>
            </a:extLst>
          </p:cNvPr>
          <p:cNvSpPr>
            <a:spLocks noGrp="1"/>
          </p:cNvSpPr>
          <p:nvPr>
            <p:ph type="title"/>
          </p:nvPr>
        </p:nvSpPr>
        <p:spPr>
          <a:xfrm>
            <a:off x="457200" y="0"/>
            <a:ext cx="8229600" cy="3048000"/>
          </a:xfrm>
        </p:spPr>
        <p:txBody>
          <a:bodyPr/>
          <a:lstStyle/>
          <a:p>
            <a:pPr eaLnBrk="1" fontAlgn="auto" hangingPunct="1">
              <a:spcAft>
                <a:spcPts val="0"/>
              </a:spcAft>
              <a:defRPr/>
            </a:pPr>
            <a:r>
              <a:rPr lang="en-US" altLang="en-US" sz="3200" dirty="0"/>
              <a:t>First Party Special Needs Trust Purposes and Results</a:t>
            </a:r>
            <a:br>
              <a:rPr lang="en-US" altLang="en-US" sz="3200" dirty="0"/>
            </a:br>
            <a:endParaRPr lang="en-US" altLang="en-US" sz="3200" dirty="0"/>
          </a:p>
        </p:txBody>
      </p:sp>
      <p:sp>
        <p:nvSpPr>
          <p:cNvPr id="7171" name="Content Placeholder 3">
            <a:extLst>
              <a:ext uri="{FF2B5EF4-FFF2-40B4-BE49-F238E27FC236}">
                <a16:creationId xmlns:a16="http://schemas.microsoft.com/office/drawing/2014/main" id="{57AAF8BC-0539-65A5-B09B-CC8E2B9ECFD0}"/>
              </a:ext>
            </a:extLst>
          </p:cNvPr>
          <p:cNvSpPr>
            <a:spLocks noGrp="1"/>
          </p:cNvSpPr>
          <p:nvPr>
            <p:ph sz="half" idx="2"/>
          </p:nvPr>
        </p:nvSpPr>
        <p:spPr>
          <a:xfrm>
            <a:off x="457200" y="2057400"/>
            <a:ext cx="8458200" cy="4068763"/>
          </a:xfrm>
        </p:spPr>
        <p:txBody>
          <a:bodyPr>
            <a:normAutofit fontScale="92500"/>
          </a:bodyPr>
          <a:lstStyle/>
          <a:p>
            <a:pPr eaLnBrk="1" fontAlgn="auto" hangingPunct="1">
              <a:spcAft>
                <a:spcPts val="0"/>
              </a:spcAft>
              <a:defRPr/>
            </a:pPr>
            <a:r>
              <a:rPr lang="en-US" altLang="en-US" sz="2400" dirty="0"/>
              <a:t>$ in person’s name</a:t>
            </a:r>
          </a:p>
          <a:p>
            <a:pPr eaLnBrk="1" fontAlgn="auto" hangingPunct="1">
              <a:spcAft>
                <a:spcPts val="0"/>
              </a:spcAft>
              <a:defRPr/>
            </a:pPr>
            <a:r>
              <a:rPr lang="en-US" altLang="en-US" sz="2400" dirty="0"/>
              <a:t>Vehicle to protect the assets of a person with special needs</a:t>
            </a:r>
          </a:p>
          <a:p>
            <a:pPr eaLnBrk="1" fontAlgn="auto" hangingPunct="1">
              <a:spcAft>
                <a:spcPts val="0"/>
              </a:spcAft>
              <a:defRPr/>
            </a:pPr>
            <a:r>
              <a:rPr lang="en-US" altLang="en-US" sz="2400" dirty="0"/>
              <a:t>Income and assets available for the benefit of the person with special needs</a:t>
            </a:r>
          </a:p>
          <a:p>
            <a:pPr eaLnBrk="1" fontAlgn="auto" hangingPunct="1">
              <a:spcAft>
                <a:spcPts val="0"/>
              </a:spcAft>
              <a:defRPr/>
            </a:pPr>
            <a:r>
              <a:rPr lang="en-US" altLang="en-US" sz="2400" dirty="0"/>
              <a:t>Maximizes and maintain government benefits</a:t>
            </a:r>
          </a:p>
          <a:p>
            <a:pPr lvl="1" eaLnBrk="1" fontAlgn="auto" hangingPunct="1">
              <a:spcAft>
                <a:spcPts val="0"/>
              </a:spcAft>
              <a:defRPr/>
            </a:pPr>
            <a:r>
              <a:rPr lang="en-US" altLang="en-US" sz="2400" dirty="0"/>
              <a:t>SSI and Medicaid</a:t>
            </a:r>
          </a:p>
          <a:p>
            <a:pPr eaLnBrk="1" fontAlgn="auto" hangingPunct="1">
              <a:spcAft>
                <a:spcPts val="0"/>
              </a:spcAft>
              <a:defRPr/>
            </a:pPr>
            <a:r>
              <a:rPr lang="en-US" altLang="en-US" sz="2400" dirty="0"/>
              <a:t>Pay back to state for Medicaid on termination of trust, i.e. beneficiary’s passing</a:t>
            </a:r>
          </a:p>
        </p:txBody>
      </p:sp>
      <p:sp>
        <p:nvSpPr>
          <p:cNvPr id="7" name="Footer Placeholder 6">
            <a:extLst>
              <a:ext uri="{FF2B5EF4-FFF2-40B4-BE49-F238E27FC236}">
                <a16:creationId xmlns:a16="http://schemas.microsoft.com/office/drawing/2014/main" id="{CE383E33-1170-C2FD-D5FB-48430C2FFBA9}"/>
              </a:ext>
            </a:extLst>
          </p:cNvPr>
          <p:cNvSpPr>
            <a:spLocks noGrp="1"/>
          </p:cNvSpPr>
          <p:nvPr>
            <p:ph type="ftr" sz="quarter" idx="11"/>
          </p:nvPr>
        </p:nvSpPr>
        <p:spPr/>
        <p:txBody>
          <a:bodyPr/>
          <a:lstStyle/>
          <a:p>
            <a:pPr>
              <a:defRPr/>
            </a:pPr>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F99E385-9EBE-0305-C06D-9C98FF28C1EF}"/>
              </a:ext>
            </a:extLst>
          </p:cNvPr>
          <p:cNvSpPr>
            <a:spLocks noGrp="1"/>
          </p:cNvSpPr>
          <p:nvPr>
            <p:ph type="title"/>
          </p:nvPr>
        </p:nvSpPr>
        <p:spPr>
          <a:xfrm>
            <a:off x="685800" y="0"/>
            <a:ext cx="7764463" cy="1935163"/>
          </a:xfrm>
        </p:spPr>
        <p:txBody>
          <a:bodyPr/>
          <a:lstStyle/>
          <a:p>
            <a:pPr eaLnBrk="1" fontAlgn="auto" hangingPunct="1">
              <a:spcAft>
                <a:spcPts val="0"/>
              </a:spcAft>
              <a:defRPr/>
            </a:pPr>
            <a:r>
              <a:rPr lang="en-US" altLang="en-US" dirty="0"/>
              <a:t>Third Party Supplemental Needs Trust</a:t>
            </a:r>
          </a:p>
        </p:txBody>
      </p:sp>
      <p:sp>
        <p:nvSpPr>
          <p:cNvPr id="8195" name="Content Placeholder 3">
            <a:extLst>
              <a:ext uri="{FF2B5EF4-FFF2-40B4-BE49-F238E27FC236}">
                <a16:creationId xmlns:a16="http://schemas.microsoft.com/office/drawing/2014/main" id="{52515CD7-0861-4CEF-E811-5E6C0A0655DB}"/>
              </a:ext>
            </a:extLst>
          </p:cNvPr>
          <p:cNvSpPr>
            <a:spLocks noGrp="1"/>
          </p:cNvSpPr>
          <p:nvPr>
            <p:ph sz="half" idx="2"/>
          </p:nvPr>
        </p:nvSpPr>
        <p:spPr>
          <a:xfrm>
            <a:off x="457200" y="1600200"/>
            <a:ext cx="8305800" cy="4525963"/>
          </a:xfrm>
        </p:spPr>
        <p:txBody>
          <a:bodyPr/>
          <a:lstStyle/>
          <a:p>
            <a:pPr eaLnBrk="1" fontAlgn="auto" hangingPunct="1">
              <a:spcAft>
                <a:spcPts val="0"/>
              </a:spcAft>
              <a:defRPr/>
            </a:pPr>
            <a:r>
              <a:rPr lang="en-US" altLang="en-US" dirty="0"/>
              <a:t>$ from others (3</a:t>
            </a:r>
            <a:r>
              <a:rPr lang="en-US" altLang="en-US" baseline="30000" dirty="0"/>
              <a:t>rd</a:t>
            </a:r>
            <a:r>
              <a:rPr lang="en-US" altLang="en-US" dirty="0"/>
              <a:t> parties)</a:t>
            </a:r>
          </a:p>
          <a:p>
            <a:pPr eaLnBrk="1" fontAlgn="auto" hangingPunct="1">
              <a:spcAft>
                <a:spcPts val="0"/>
              </a:spcAft>
              <a:defRPr/>
            </a:pPr>
            <a:r>
              <a:rPr lang="en-US" altLang="en-US" dirty="0"/>
              <a:t>Vehicle to manage other people’s assets for a person with special needs</a:t>
            </a:r>
          </a:p>
          <a:p>
            <a:pPr eaLnBrk="1" fontAlgn="auto" hangingPunct="1">
              <a:spcAft>
                <a:spcPts val="0"/>
              </a:spcAft>
              <a:defRPr/>
            </a:pPr>
            <a:r>
              <a:rPr lang="en-US" altLang="en-US" dirty="0"/>
              <a:t>Income and assets available for the benefit of the person with special needs</a:t>
            </a:r>
          </a:p>
          <a:p>
            <a:pPr eaLnBrk="1" fontAlgn="auto" hangingPunct="1">
              <a:spcAft>
                <a:spcPts val="0"/>
              </a:spcAft>
              <a:defRPr/>
            </a:pPr>
            <a:r>
              <a:rPr lang="en-US" altLang="en-US" dirty="0"/>
              <a:t>Maximize and maintain governmental benefits</a:t>
            </a:r>
          </a:p>
          <a:p>
            <a:pPr lvl="1" eaLnBrk="1" fontAlgn="auto" hangingPunct="1">
              <a:spcAft>
                <a:spcPts val="0"/>
              </a:spcAft>
              <a:defRPr/>
            </a:pPr>
            <a:r>
              <a:rPr lang="en-US" altLang="en-US" dirty="0"/>
              <a:t>SSI and Medicaid</a:t>
            </a:r>
          </a:p>
          <a:p>
            <a:pPr eaLnBrk="1" fontAlgn="auto" hangingPunct="1">
              <a:spcAft>
                <a:spcPts val="0"/>
              </a:spcAft>
              <a:defRPr/>
            </a:pPr>
            <a:r>
              <a:rPr lang="en-US" altLang="en-US" dirty="0"/>
              <a:t>No pay back to state for Medicaid</a:t>
            </a:r>
          </a:p>
          <a:p>
            <a:pPr eaLnBrk="1" fontAlgn="auto" hangingPunct="1">
              <a:spcAft>
                <a:spcPts val="0"/>
              </a:spcAft>
              <a:defRPr/>
            </a:pPr>
            <a:r>
              <a:rPr lang="en-US" altLang="en-US" dirty="0"/>
              <a:t>Testamentary Vs. Inter </a:t>
            </a:r>
            <a:r>
              <a:rPr lang="en-US" altLang="en-US" dirty="0" err="1"/>
              <a:t>Vivios</a:t>
            </a:r>
            <a:endParaRPr lang="en-US" altLang="en-US" dirty="0"/>
          </a:p>
          <a:p>
            <a:pPr eaLnBrk="1" fontAlgn="auto" hangingPunct="1">
              <a:spcAft>
                <a:spcPts val="0"/>
              </a:spcAft>
              <a:defRPr/>
            </a:pPr>
            <a:r>
              <a:rPr lang="en-US" altLang="en-US" dirty="0"/>
              <a:t>Contingent SNT’s</a:t>
            </a:r>
          </a:p>
        </p:txBody>
      </p:sp>
      <p:sp>
        <p:nvSpPr>
          <p:cNvPr id="7" name="Footer Placeholder 6">
            <a:extLst>
              <a:ext uri="{FF2B5EF4-FFF2-40B4-BE49-F238E27FC236}">
                <a16:creationId xmlns:a16="http://schemas.microsoft.com/office/drawing/2014/main" id="{3AD87B18-9917-4235-D786-8DF34956F12C}"/>
              </a:ext>
            </a:extLst>
          </p:cNvPr>
          <p:cNvSpPr>
            <a:spLocks noGrp="1"/>
          </p:cNvSpPr>
          <p:nvPr>
            <p:ph type="ftr" sz="quarter" idx="11"/>
          </p:nvPr>
        </p:nvSpPr>
        <p:spPr/>
        <p:txBody>
          <a:bodyPr/>
          <a:lstStyle/>
          <a:p>
            <a:pPr>
              <a:defRPr/>
            </a:pPr>
            <a:r>
              <a:rPr lang="en-US" dirty="0" err="1"/>
              <a:t>BrandowLaw</a:t>
            </a:r>
            <a:r>
              <a:rPr lang="en-US" dirty="0"/>
              <a:t>: Attorney Advertisement.  Not a Solicitation.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A85D8-06BF-776C-6415-5E779E4458A2}"/>
              </a:ext>
            </a:extLst>
          </p:cNvPr>
          <p:cNvSpPr>
            <a:spLocks noGrp="1"/>
          </p:cNvSpPr>
          <p:nvPr>
            <p:ph type="title"/>
          </p:nvPr>
        </p:nvSpPr>
        <p:spPr>
          <a:xfrm>
            <a:off x="685800" y="609600"/>
            <a:ext cx="7764463" cy="1325563"/>
          </a:xfrm>
        </p:spPr>
        <p:txBody>
          <a:bodyPr/>
          <a:lstStyle/>
          <a:p>
            <a:pPr>
              <a:defRPr/>
            </a:pPr>
            <a:r>
              <a:rPr lang="en-US" dirty="0"/>
              <a:t>Differences highlighted </a:t>
            </a:r>
            <a:r>
              <a:rPr lang="en-US" dirty="0" err="1"/>
              <a:t>bewteen</a:t>
            </a:r>
            <a:r>
              <a:rPr lang="en-US" dirty="0"/>
              <a:t> </a:t>
            </a:r>
            <a:r>
              <a:rPr lang="en-US" dirty="0" err="1"/>
              <a:t>snt’s</a:t>
            </a:r>
            <a:endParaRPr lang="en-US" dirty="0"/>
          </a:p>
        </p:txBody>
      </p:sp>
      <p:sp>
        <p:nvSpPr>
          <p:cNvPr id="3" name="Text Placeholder 2">
            <a:extLst>
              <a:ext uri="{FF2B5EF4-FFF2-40B4-BE49-F238E27FC236}">
                <a16:creationId xmlns:a16="http://schemas.microsoft.com/office/drawing/2014/main" id="{851749CF-7424-0C8D-EB08-55BC00A26317}"/>
              </a:ext>
            </a:extLst>
          </p:cNvPr>
          <p:cNvSpPr>
            <a:spLocks noGrp="1"/>
          </p:cNvSpPr>
          <p:nvPr>
            <p:ph type="body" idx="1"/>
          </p:nvPr>
        </p:nvSpPr>
        <p:spPr>
          <a:xfrm>
            <a:off x="915988" y="2087563"/>
            <a:ext cx="3600450" cy="823912"/>
          </a:xfrm>
        </p:spPr>
        <p:txBody>
          <a:bodyPr/>
          <a:lstStyle/>
          <a:p>
            <a:pPr>
              <a:buFont typeface="Arial" charset="0"/>
              <a:buNone/>
              <a:defRPr/>
            </a:pPr>
            <a:r>
              <a:rPr lang="en-US" dirty="0"/>
              <a:t>1</a:t>
            </a:r>
            <a:r>
              <a:rPr lang="en-US" baseline="30000" dirty="0"/>
              <a:t>st</a:t>
            </a:r>
            <a:r>
              <a:rPr lang="en-US" dirty="0"/>
              <a:t> party SNT	</a:t>
            </a:r>
          </a:p>
        </p:txBody>
      </p:sp>
      <p:sp>
        <p:nvSpPr>
          <p:cNvPr id="4" name="Content Placeholder 3">
            <a:extLst>
              <a:ext uri="{FF2B5EF4-FFF2-40B4-BE49-F238E27FC236}">
                <a16:creationId xmlns:a16="http://schemas.microsoft.com/office/drawing/2014/main" id="{E079E412-FB58-0C7B-9DC0-87D2F3DD19E7}"/>
              </a:ext>
            </a:extLst>
          </p:cNvPr>
          <p:cNvSpPr>
            <a:spLocks noGrp="1"/>
          </p:cNvSpPr>
          <p:nvPr>
            <p:ph sz="half" idx="2"/>
          </p:nvPr>
        </p:nvSpPr>
        <p:spPr>
          <a:xfrm>
            <a:off x="685800" y="2911475"/>
            <a:ext cx="3830638" cy="2879725"/>
          </a:xfrm>
        </p:spPr>
        <p:txBody>
          <a:bodyPr>
            <a:normAutofit fontScale="47500" lnSpcReduction="20000"/>
          </a:bodyPr>
          <a:lstStyle/>
          <a:p>
            <a:pPr eaLnBrk="1" fontAlgn="auto" hangingPunct="1">
              <a:spcAft>
                <a:spcPts val="0"/>
              </a:spcAft>
              <a:defRPr/>
            </a:pPr>
            <a:r>
              <a:rPr lang="en-US" altLang="en-US" sz="2400" dirty="0"/>
              <a:t>$ in person’s name (Person with disability) </a:t>
            </a:r>
          </a:p>
          <a:p>
            <a:pPr eaLnBrk="1" fontAlgn="auto" hangingPunct="1">
              <a:spcAft>
                <a:spcPts val="0"/>
              </a:spcAft>
              <a:defRPr/>
            </a:pPr>
            <a:r>
              <a:rPr lang="en-US" altLang="en-US" sz="2400" dirty="0"/>
              <a:t>Protect the assets  and or income (&lt;65) of a person with special needs</a:t>
            </a:r>
          </a:p>
          <a:p>
            <a:pPr eaLnBrk="1" fontAlgn="auto" hangingPunct="1">
              <a:spcAft>
                <a:spcPts val="0"/>
              </a:spcAft>
              <a:defRPr/>
            </a:pPr>
            <a:r>
              <a:rPr lang="en-US" altLang="en-US" sz="2400" dirty="0"/>
              <a:t>Trust $ available for the </a:t>
            </a:r>
            <a:r>
              <a:rPr lang="en-US" altLang="en-US" sz="2400" b="1" dirty="0"/>
              <a:t>benefit</a:t>
            </a:r>
            <a:r>
              <a:rPr lang="en-US" altLang="en-US" sz="2400" dirty="0"/>
              <a:t> of the person with special needs – NEVER GIVE THE $ TO PERSON </a:t>
            </a:r>
          </a:p>
          <a:p>
            <a:pPr eaLnBrk="1" fontAlgn="auto" hangingPunct="1">
              <a:spcAft>
                <a:spcPts val="0"/>
              </a:spcAft>
              <a:defRPr/>
            </a:pPr>
            <a:r>
              <a:rPr lang="en-US" altLang="en-US" sz="2400" dirty="0"/>
              <a:t>Maximizes and maintain government benefits</a:t>
            </a:r>
          </a:p>
          <a:p>
            <a:pPr lvl="1" eaLnBrk="1" fontAlgn="auto" hangingPunct="1">
              <a:spcAft>
                <a:spcPts val="0"/>
              </a:spcAft>
              <a:defRPr/>
            </a:pPr>
            <a:r>
              <a:rPr lang="en-US" altLang="en-US" sz="2400" dirty="0"/>
              <a:t>SSI and Medicaid</a:t>
            </a:r>
          </a:p>
          <a:p>
            <a:pPr eaLnBrk="1" fontAlgn="auto" hangingPunct="1">
              <a:spcAft>
                <a:spcPts val="0"/>
              </a:spcAft>
              <a:defRPr/>
            </a:pPr>
            <a:r>
              <a:rPr lang="en-US" altLang="en-US" sz="2400" dirty="0"/>
              <a:t>Pay back to state for Medicaid on termination of trust, i.e. beneficiary’s passing</a:t>
            </a:r>
          </a:p>
          <a:p>
            <a:pPr eaLnBrk="1" fontAlgn="auto" hangingPunct="1">
              <a:spcAft>
                <a:spcPts val="0"/>
              </a:spcAft>
              <a:defRPr/>
            </a:pPr>
            <a:r>
              <a:rPr lang="en-US" altLang="en-US" sz="2400" dirty="0"/>
              <a:t>Annual Accounting to Department of Social Services</a:t>
            </a:r>
          </a:p>
          <a:p>
            <a:pPr eaLnBrk="1" fontAlgn="auto" hangingPunct="1">
              <a:spcAft>
                <a:spcPts val="0"/>
              </a:spcAft>
              <a:defRPr/>
            </a:pPr>
            <a:r>
              <a:rPr lang="en-US" altLang="en-US" sz="2400" dirty="0"/>
              <a:t>DO NOT PUT 3</a:t>
            </a:r>
            <a:r>
              <a:rPr lang="en-US" altLang="en-US" sz="2400" baseline="30000" dirty="0"/>
              <a:t>RD</a:t>
            </a:r>
            <a:r>
              <a:rPr lang="en-US" altLang="en-US" sz="2400" dirty="0"/>
              <a:t> PARTY $ IN THIS TRUST</a:t>
            </a:r>
          </a:p>
          <a:p>
            <a:pPr>
              <a:buFont typeface="Arial" charset="0"/>
              <a:buChar char="•"/>
              <a:defRPr/>
            </a:pPr>
            <a:endParaRPr lang="en-US" dirty="0"/>
          </a:p>
        </p:txBody>
      </p:sp>
      <p:sp>
        <p:nvSpPr>
          <p:cNvPr id="5" name="Text Placeholder 4">
            <a:extLst>
              <a:ext uri="{FF2B5EF4-FFF2-40B4-BE49-F238E27FC236}">
                <a16:creationId xmlns:a16="http://schemas.microsoft.com/office/drawing/2014/main" id="{5D69E3C9-E133-B19E-C6D1-89FDE2F4B076}"/>
              </a:ext>
            </a:extLst>
          </p:cNvPr>
          <p:cNvSpPr>
            <a:spLocks noGrp="1"/>
          </p:cNvSpPr>
          <p:nvPr>
            <p:ph type="body" sz="quarter" idx="3"/>
          </p:nvPr>
        </p:nvSpPr>
        <p:spPr>
          <a:xfrm>
            <a:off x="4859338" y="2087563"/>
            <a:ext cx="3590925" cy="823912"/>
          </a:xfrm>
        </p:spPr>
        <p:txBody>
          <a:bodyPr/>
          <a:lstStyle/>
          <a:p>
            <a:pPr>
              <a:buFont typeface="Arial" charset="0"/>
              <a:buNone/>
              <a:defRPr/>
            </a:pPr>
            <a:r>
              <a:rPr lang="en-US" dirty="0"/>
              <a:t>3</a:t>
            </a:r>
            <a:r>
              <a:rPr lang="en-US" baseline="30000" dirty="0"/>
              <a:t>rd</a:t>
            </a:r>
            <a:r>
              <a:rPr lang="en-US" dirty="0"/>
              <a:t> party SNT</a:t>
            </a:r>
          </a:p>
        </p:txBody>
      </p:sp>
      <p:sp>
        <p:nvSpPr>
          <p:cNvPr id="6" name="Content Placeholder 5">
            <a:extLst>
              <a:ext uri="{FF2B5EF4-FFF2-40B4-BE49-F238E27FC236}">
                <a16:creationId xmlns:a16="http://schemas.microsoft.com/office/drawing/2014/main" id="{57EF0C82-04DB-E66C-D3D1-ED859C8BE294}"/>
              </a:ext>
            </a:extLst>
          </p:cNvPr>
          <p:cNvSpPr>
            <a:spLocks noGrp="1"/>
          </p:cNvSpPr>
          <p:nvPr>
            <p:ph sz="quarter" idx="4"/>
          </p:nvPr>
        </p:nvSpPr>
        <p:spPr>
          <a:xfrm>
            <a:off x="4629150" y="2911475"/>
            <a:ext cx="3821113" cy="2879725"/>
          </a:xfrm>
        </p:spPr>
        <p:txBody>
          <a:bodyPr>
            <a:normAutofit fontScale="47500" lnSpcReduction="20000"/>
          </a:bodyPr>
          <a:lstStyle/>
          <a:p>
            <a:pPr eaLnBrk="1" fontAlgn="auto" hangingPunct="1">
              <a:spcAft>
                <a:spcPts val="0"/>
              </a:spcAft>
              <a:defRPr/>
            </a:pPr>
            <a:r>
              <a:rPr lang="en-US" altLang="en-US" dirty="0"/>
              <a:t>$ from others (3</a:t>
            </a:r>
            <a:r>
              <a:rPr lang="en-US" altLang="en-US" baseline="30000" dirty="0"/>
              <a:t>rd</a:t>
            </a:r>
            <a:r>
              <a:rPr lang="en-US" altLang="en-US" dirty="0"/>
              <a:t> parties)</a:t>
            </a:r>
          </a:p>
          <a:p>
            <a:pPr eaLnBrk="1" fontAlgn="auto" hangingPunct="1">
              <a:spcAft>
                <a:spcPts val="0"/>
              </a:spcAft>
              <a:defRPr/>
            </a:pPr>
            <a:r>
              <a:rPr lang="en-US" altLang="en-US" dirty="0"/>
              <a:t>Manage other people’s assets and or legacy  for a person with special needs</a:t>
            </a:r>
          </a:p>
          <a:p>
            <a:pPr eaLnBrk="1" fontAlgn="auto" hangingPunct="1">
              <a:spcAft>
                <a:spcPts val="0"/>
              </a:spcAft>
              <a:defRPr/>
            </a:pPr>
            <a:r>
              <a:rPr lang="en-US" altLang="en-US" dirty="0"/>
              <a:t>Trust $ available for the </a:t>
            </a:r>
            <a:r>
              <a:rPr lang="en-US" altLang="en-US" b="1" dirty="0"/>
              <a:t>benefit </a:t>
            </a:r>
            <a:r>
              <a:rPr lang="en-US" altLang="en-US" dirty="0"/>
              <a:t>of the person with special needs – NEVER GIVE THE $ TO PERSON</a:t>
            </a:r>
          </a:p>
          <a:p>
            <a:pPr eaLnBrk="1" fontAlgn="auto" hangingPunct="1">
              <a:spcAft>
                <a:spcPts val="0"/>
              </a:spcAft>
              <a:defRPr/>
            </a:pPr>
            <a:r>
              <a:rPr lang="en-US" altLang="en-US" dirty="0"/>
              <a:t>Maximize and maintain governmental benefits</a:t>
            </a:r>
          </a:p>
          <a:p>
            <a:pPr lvl="1" eaLnBrk="1" fontAlgn="auto" hangingPunct="1">
              <a:spcAft>
                <a:spcPts val="0"/>
              </a:spcAft>
              <a:defRPr/>
            </a:pPr>
            <a:r>
              <a:rPr lang="en-US" altLang="en-US" dirty="0"/>
              <a:t>SSI and Medicaid</a:t>
            </a:r>
          </a:p>
          <a:p>
            <a:pPr eaLnBrk="1" fontAlgn="auto" hangingPunct="1">
              <a:spcAft>
                <a:spcPts val="0"/>
              </a:spcAft>
              <a:defRPr/>
            </a:pPr>
            <a:r>
              <a:rPr lang="en-US" altLang="en-US" dirty="0"/>
              <a:t>No pay back to state for Medicaid</a:t>
            </a:r>
          </a:p>
          <a:p>
            <a:pPr eaLnBrk="1" fontAlgn="auto" hangingPunct="1">
              <a:spcAft>
                <a:spcPts val="0"/>
              </a:spcAft>
              <a:defRPr/>
            </a:pPr>
            <a:r>
              <a:rPr lang="en-US" altLang="en-US" dirty="0"/>
              <a:t>Choice of either Testamentary Vs. Inter </a:t>
            </a:r>
            <a:r>
              <a:rPr lang="en-US" altLang="en-US" dirty="0" err="1"/>
              <a:t>Vivios</a:t>
            </a:r>
            <a:endParaRPr lang="en-US" altLang="en-US" dirty="0"/>
          </a:p>
          <a:p>
            <a:pPr eaLnBrk="1" fontAlgn="auto" hangingPunct="1">
              <a:spcAft>
                <a:spcPts val="0"/>
              </a:spcAft>
              <a:defRPr/>
            </a:pPr>
            <a:r>
              <a:rPr lang="en-US" altLang="en-US" dirty="0"/>
              <a:t>No accounting to Department of Social Services</a:t>
            </a:r>
          </a:p>
          <a:p>
            <a:pPr eaLnBrk="1" fontAlgn="auto" hangingPunct="1">
              <a:spcAft>
                <a:spcPts val="0"/>
              </a:spcAft>
              <a:defRPr/>
            </a:pPr>
            <a:r>
              <a:rPr lang="en-US" altLang="en-US" dirty="0"/>
              <a:t>NEVER EVER PUT PERSON  W/ SPECIAL NEEDS  $$ IN THIS TRUST</a:t>
            </a:r>
          </a:p>
        </p:txBody>
      </p:sp>
      <p:sp>
        <p:nvSpPr>
          <p:cNvPr id="7" name="Footer Placeholder 6">
            <a:extLst>
              <a:ext uri="{FF2B5EF4-FFF2-40B4-BE49-F238E27FC236}">
                <a16:creationId xmlns:a16="http://schemas.microsoft.com/office/drawing/2014/main" id="{4A04D108-703E-55E6-D2A2-1AFBC13CB866}"/>
              </a:ext>
            </a:extLst>
          </p:cNvPr>
          <p:cNvSpPr>
            <a:spLocks noGrp="1"/>
          </p:cNvSpPr>
          <p:nvPr>
            <p:ph type="ftr" sz="quarter" idx="11"/>
          </p:nvPr>
        </p:nvSpPr>
        <p:spPr/>
        <p:txBody>
          <a:bodyPr/>
          <a:lstStyle/>
          <a:p>
            <a:pPr>
              <a:defRPr/>
            </a:pPr>
            <a:r>
              <a:rPr lang="en-US"/>
              <a:t>Attorney Advertisement.  Not a Solicitation.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9976D64-EB2F-EBD8-640C-5BAEFD3EBD63}"/>
              </a:ext>
            </a:extLst>
          </p:cNvPr>
          <p:cNvSpPr>
            <a:spLocks noGrp="1"/>
          </p:cNvSpPr>
          <p:nvPr>
            <p:ph type="title"/>
          </p:nvPr>
        </p:nvSpPr>
        <p:spPr/>
        <p:txBody>
          <a:bodyPr/>
          <a:lstStyle/>
          <a:p>
            <a:pPr eaLnBrk="1" fontAlgn="auto" hangingPunct="1">
              <a:spcAft>
                <a:spcPts val="0"/>
              </a:spcAft>
              <a:defRPr/>
            </a:pPr>
            <a:r>
              <a:rPr lang="en-US" altLang="en-US" dirty="0"/>
              <a:t>Pooled Trusts under OBRA	</a:t>
            </a:r>
          </a:p>
        </p:txBody>
      </p:sp>
      <p:sp>
        <p:nvSpPr>
          <p:cNvPr id="11267" name="Content Placeholder 2">
            <a:extLst>
              <a:ext uri="{FF2B5EF4-FFF2-40B4-BE49-F238E27FC236}">
                <a16:creationId xmlns:a16="http://schemas.microsoft.com/office/drawing/2014/main" id="{5CDB3B46-F167-2169-B427-EB9AD30114F8}"/>
              </a:ext>
            </a:extLst>
          </p:cNvPr>
          <p:cNvSpPr>
            <a:spLocks noGrp="1"/>
          </p:cNvSpPr>
          <p:nvPr>
            <p:ph idx="1"/>
          </p:nvPr>
        </p:nvSpPr>
        <p:spPr>
          <a:xfrm>
            <a:off x="304800" y="2133600"/>
            <a:ext cx="8534400" cy="3429000"/>
          </a:xfrm>
        </p:spPr>
        <p:txBody>
          <a:bodyPr>
            <a:normAutofit fontScale="92500"/>
          </a:bodyPr>
          <a:lstStyle/>
          <a:p>
            <a:pPr eaLnBrk="1" fontAlgn="auto" hangingPunct="1">
              <a:spcAft>
                <a:spcPts val="0"/>
              </a:spcAft>
              <a:defRPr/>
            </a:pPr>
            <a:r>
              <a:rPr lang="en-US" sz="2800" dirty="0"/>
              <a:t>Establish by a Not for Profit</a:t>
            </a:r>
          </a:p>
          <a:p>
            <a:pPr eaLnBrk="1" fontAlgn="auto" hangingPunct="1">
              <a:spcAft>
                <a:spcPts val="0"/>
              </a:spcAft>
              <a:defRPr/>
            </a:pPr>
            <a:r>
              <a:rPr lang="en-US" sz="2800" dirty="0"/>
              <a:t>Sub-Account for the Sole Benefit of a Person who is Disabled</a:t>
            </a:r>
          </a:p>
          <a:p>
            <a:pPr eaLnBrk="1" fontAlgn="auto" hangingPunct="1">
              <a:spcAft>
                <a:spcPts val="0"/>
              </a:spcAft>
              <a:defRPr/>
            </a:pPr>
            <a:r>
              <a:rPr lang="en-US" sz="2800" dirty="0"/>
              <a:t>Pay Back to the State unless the Reaming Funds are held by the Trust or for the Benefit of the Charity</a:t>
            </a:r>
          </a:p>
          <a:p>
            <a:pPr lvl="1" eaLnBrk="1" fontAlgn="auto" hangingPunct="1">
              <a:spcAft>
                <a:spcPts val="0"/>
              </a:spcAft>
              <a:defRPr/>
            </a:pPr>
            <a:r>
              <a:rPr lang="en-US" dirty="0"/>
              <a:t>42 U.S.C. § 1396p (d)(4)(c)</a:t>
            </a:r>
          </a:p>
          <a:p>
            <a:pPr marL="0" indent="0" eaLnBrk="1" fontAlgn="auto" hangingPunct="1">
              <a:spcAft>
                <a:spcPts val="0"/>
              </a:spcAft>
              <a:buFont typeface="Arial" charset="0"/>
              <a:buNone/>
              <a:defRPr/>
            </a:pPr>
            <a:endParaRPr lang="en-US" dirty="0"/>
          </a:p>
          <a:p>
            <a:pPr lvl="1" eaLnBrk="1" fontAlgn="auto" hangingPunct="1">
              <a:spcAft>
                <a:spcPts val="0"/>
              </a:spcAft>
              <a:defRPr/>
            </a:pPr>
            <a:endParaRPr lang="en-US" dirty="0"/>
          </a:p>
        </p:txBody>
      </p:sp>
      <p:sp>
        <p:nvSpPr>
          <p:cNvPr id="4" name="Footer Placeholder 3">
            <a:extLst>
              <a:ext uri="{FF2B5EF4-FFF2-40B4-BE49-F238E27FC236}">
                <a16:creationId xmlns:a16="http://schemas.microsoft.com/office/drawing/2014/main" id="{EA960416-AE41-471C-3B6E-29CE35C82C18}"/>
              </a:ext>
            </a:extLst>
          </p:cNvPr>
          <p:cNvSpPr>
            <a:spLocks noGrp="1"/>
          </p:cNvSpPr>
          <p:nvPr>
            <p:ph type="ftr" sz="quarter" idx="11"/>
          </p:nvPr>
        </p:nvSpPr>
        <p:spPr/>
        <p:txBody>
          <a:bodyPr/>
          <a:lstStyle/>
          <a:p>
            <a:pPr>
              <a:defRPr/>
            </a:pPr>
            <a:r>
              <a:rPr lang="en-US" dirty="0" err="1"/>
              <a:t>BrandowLaw</a:t>
            </a:r>
            <a:r>
              <a:rPr lang="en-US" dirty="0"/>
              <a:t>: Attorney Advertisement.  Not a Solicitation.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983E6-058F-86B0-B941-F0BAEE863A29}"/>
              </a:ext>
            </a:extLst>
          </p:cNvPr>
          <p:cNvSpPr>
            <a:spLocks noGrp="1"/>
          </p:cNvSpPr>
          <p:nvPr>
            <p:ph type="title"/>
          </p:nvPr>
        </p:nvSpPr>
        <p:spPr>
          <a:xfrm>
            <a:off x="685800" y="609600"/>
            <a:ext cx="7764463" cy="1325563"/>
          </a:xfrm>
        </p:spPr>
        <p:txBody>
          <a:bodyPr>
            <a:normAutofit fontScale="90000"/>
          </a:bodyPr>
          <a:lstStyle/>
          <a:p>
            <a:pPr eaLnBrk="1" fontAlgn="auto" hangingPunct="1">
              <a:spcAft>
                <a:spcPts val="0"/>
              </a:spcAft>
              <a:defRPr/>
            </a:pPr>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10243" name="Content Placeholder 2">
            <a:extLst>
              <a:ext uri="{FF2B5EF4-FFF2-40B4-BE49-F238E27FC236}">
                <a16:creationId xmlns:a16="http://schemas.microsoft.com/office/drawing/2014/main" id="{5B805721-FA85-0875-4B3C-43E478E01226}"/>
              </a:ext>
            </a:extLst>
          </p:cNvPr>
          <p:cNvSpPr>
            <a:spLocks noGrp="1"/>
          </p:cNvSpPr>
          <p:nvPr>
            <p:ph sz="half" idx="1"/>
          </p:nvPr>
        </p:nvSpPr>
        <p:spPr>
          <a:xfrm>
            <a:off x="539750" y="1828800"/>
            <a:ext cx="7766050" cy="4419600"/>
          </a:xfrm>
        </p:spPr>
        <p:txBody>
          <a:bodyPr/>
          <a:lstStyle/>
          <a:p>
            <a:pPr eaLnBrk="1" fontAlgn="auto" hangingPunct="1">
              <a:spcAft>
                <a:spcPts val="0"/>
              </a:spcAft>
              <a:defRPr/>
            </a:pPr>
            <a:r>
              <a:rPr lang="en-US" altLang="en-US" sz="3200" dirty="0"/>
              <a:t>Real estate</a:t>
            </a:r>
          </a:p>
          <a:p>
            <a:pPr eaLnBrk="1" fontAlgn="auto" hangingPunct="1">
              <a:spcAft>
                <a:spcPts val="0"/>
              </a:spcAft>
              <a:defRPr/>
            </a:pPr>
            <a:r>
              <a:rPr lang="en-US" altLang="en-US" sz="3200" dirty="0"/>
              <a:t>Cash</a:t>
            </a:r>
          </a:p>
          <a:p>
            <a:pPr eaLnBrk="1" fontAlgn="auto" hangingPunct="1">
              <a:spcAft>
                <a:spcPts val="0"/>
              </a:spcAft>
              <a:defRPr/>
            </a:pPr>
            <a:r>
              <a:rPr lang="en-US" altLang="en-US" sz="3200" dirty="0"/>
              <a:t>Investments</a:t>
            </a:r>
          </a:p>
          <a:p>
            <a:pPr eaLnBrk="1" fontAlgn="auto" hangingPunct="1">
              <a:spcAft>
                <a:spcPts val="0"/>
              </a:spcAft>
              <a:defRPr/>
            </a:pPr>
            <a:r>
              <a:rPr lang="en-US" altLang="en-US" sz="3200" dirty="0"/>
              <a:t>Retirement Benefits/IRAs</a:t>
            </a:r>
          </a:p>
          <a:p>
            <a:pPr eaLnBrk="1" fontAlgn="auto" hangingPunct="1">
              <a:spcAft>
                <a:spcPts val="0"/>
              </a:spcAft>
              <a:defRPr/>
            </a:pPr>
            <a:r>
              <a:rPr lang="en-US" altLang="en-US" sz="3200" dirty="0"/>
              <a:t>Life Insurance</a:t>
            </a:r>
          </a:p>
          <a:p>
            <a:pPr eaLnBrk="1" fontAlgn="auto" hangingPunct="1">
              <a:spcAft>
                <a:spcPts val="0"/>
              </a:spcAft>
              <a:defRPr/>
            </a:pPr>
            <a:r>
              <a:rPr lang="en-US" altLang="en-US" sz="3200" dirty="0"/>
              <a:t>401k/IRA’s</a:t>
            </a:r>
          </a:p>
        </p:txBody>
      </p:sp>
      <p:sp>
        <p:nvSpPr>
          <p:cNvPr id="6" name="Footer Placeholder 5">
            <a:extLst>
              <a:ext uri="{FF2B5EF4-FFF2-40B4-BE49-F238E27FC236}">
                <a16:creationId xmlns:a16="http://schemas.microsoft.com/office/drawing/2014/main" id="{1CEDE4DC-3FD9-C629-7290-1EBBB3D9A564}"/>
              </a:ext>
            </a:extLst>
          </p:cNvPr>
          <p:cNvSpPr>
            <a:spLocks noGrp="1"/>
          </p:cNvSpPr>
          <p:nvPr>
            <p:ph type="ftr" sz="quarter" idx="11"/>
          </p:nvPr>
        </p:nvSpPr>
        <p:spPr/>
        <p:txBody>
          <a:bodyPr/>
          <a:lstStyle/>
          <a:p>
            <a:pPr>
              <a:defRPr/>
            </a:pPr>
            <a:r>
              <a:rPr lang="en-US" dirty="0" err="1"/>
              <a:t>BrandowLaw</a:t>
            </a:r>
            <a:r>
              <a:rPr lang="en-US" dirty="0"/>
              <a:t>: Attorney Advertisement.  Not a Solicitation.</a:t>
            </a:r>
          </a:p>
        </p:txBody>
      </p:sp>
      <p:sp>
        <p:nvSpPr>
          <p:cNvPr id="10246" name="Rectangle 4">
            <a:extLst>
              <a:ext uri="{FF2B5EF4-FFF2-40B4-BE49-F238E27FC236}">
                <a16:creationId xmlns:a16="http://schemas.microsoft.com/office/drawing/2014/main" id="{E902BADB-9F1E-6CE0-A073-3E0C2183DED7}"/>
              </a:ext>
            </a:extLst>
          </p:cNvPr>
          <p:cNvSpPr>
            <a:spLocks noChangeArrowheads="1"/>
          </p:cNvSpPr>
          <p:nvPr/>
        </p:nvSpPr>
        <p:spPr bwMode="auto">
          <a:xfrm>
            <a:off x="1143000" y="762000"/>
            <a:ext cx="6553200" cy="769938"/>
          </a:xfrm>
          <a:prstGeom prst="rect">
            <a:avLst/>
          </a:prstGeom>
          <a:noFill/>
          <a:ln>
            <a:noFill/>
          </a:ln>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auto" hangingPunct="1">
              <a:spcBef>
                <a:spcPct val="0"/>
              </a:spcBef>
              <a:spcAft>
                <a:spcPts val="0"/>
              </a:spcAft>
              <a:buFontTx/>
              <a:buNone/>
              <a:defRPr/>
            </a:pPr>
            <a:r>
              <a:rPr lang="en-US" altLang="en-US" sz="4400" b="1" dirty="0">
                <a:latin typeface="+mj-lt"/>
              </a:rPr>
              <a:t>Funding the Trust</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a:extLst>
              <a:ext uri="{FF2B5EF4-FFF2-40B4-BE49-F238E27FC236}">
                <a16:creationId xmlns:a16="http://schemas.microsoft.com/office/drawing/2014/main" id="{3CDC5D20-7120-1B5F-2DF8-923BE1732392}"/>
              </a:ext>
            </a:extLst>
          </p:cNvPr>
          <p:cNvSpPr>
            <a:spLocks noGrp="1" noChangeArrowheads="1"/>
          </p:cNvSpPr>
          <p:nvPr>
            <p:ph type="title"/>
          </p:nvPr>
        </p:nvSpPr>
        <p:spPr>
          <a:xfrm>
            <a:off x="457200" y="838200"/>
            <a:ext cx="8229600" cy="762000"/>
          </a:xfrm>
        </p:spPr>
        <p:txBody>
          <a:bodyPr>
            <a:normAutofit fontScale="90000"/>
          </a:bodyPr>
          <a:lstStyle/>
          <a:p>
            <a:pPr eaLnBrk="1" fontAlgn="auto" hangingPunct="1">
              <a:spcAft>
                <a:spcPts val="0"/>
              </a:spcAft>
              <a:defRPr/>
            </a:pPr>
            <a:br>
              <a:rPr lang="en-US" dirty="0"/>
            </a:br>
            <a:endParaRPr lang="en-US" dirty="0"/>
          </a:p>
        </p:txBody>
      </p:sp>
      <p:sp>
        <p:nvSpPr>
          <p:cNvPr id="11267" name="Rectangle 3">
            <a:extLst>
              <a:ext uri="{FF2B5EF4-FFF2-40B4-BE49-F238E27FC236}">
                <a16:creationId xmlns:a16="http://schemas.microsoft.com/office/drawing/2014/main" id="{8C3D2516-F92A-D006-C32F-A8F5024887CF}"/>
              </a:ext>
            </a:extLst>
          </p:cNvPr>
          <p:cNvSpPr>
            <a:spLocks noGrp="1" noChangeArrowheads="1"/>
          </p:cNvSpPr>
          <p:nvPr>
            <p:ph idx="1"/>
          </p:nvPr>
        </p:nvSpPr>
        <p:spPr>
          <a:xfrm>
            <a:off x="457200" y="1600200"/>
            <a:ext cx="3505200" cy="4648200"/>
          </a:xfrm>
        </p:spPr>
        <p:txBody>
          <a:bodyPr>
            <a:normAutofit fontScale="77500" lnSpcReduction="20000"/>
          </a:bodyPr>
          <a:lstStyle/>
          <a:p>
            <a:pPr eaLnBrk="1" fontAlgn="auto" hangingPunct="1">
              <a:spcAft>
                <a:spcPts val="0"/>
              </a:spcAft>
              <a:defRPr/>
            </a:pPr>
            <a:r>
              <a:rPr lang="en-US" altLang="en-US" sz="1600" dirty="0"/>
              <a:t>Automobile/Van</a:t>
            </a:r>
          </a:p>
          <a:p>
            <a:pPr eaLnBrk="1" fontAlgn="auto" hangingPunct="1">
              <a:spcAft>
                <a:spcPts val="0"/>
              </a:spcAft>
              <a:defRPr/>
            </a:pPr>
            <a:r>
              <a:rPr lang="en-US" altLang="en-US" sz="1600" dirty="0"/>
              <a:t>Accounting Services</a:t>
            </a:r>
          </a:p>
          <a:p>
            <a:pPr eaLnBrk="1" fontAlgn="auto" hangingPunct="1">
              <a:spcAft>
                <a:spcPts val="0"/>
              </a:spcAft>
              <a:defRPr/>
            </a:pPr>
            <a:r>
              <a:rPr lang="en-US" altLang="en-US" sz="1600" dirty="0"/>
              <a:t>Acupuncture/Acupressure</a:t>
            </a:r>
          </a:p>
          <a:p>
            <a:pPr eaLnBrk="1" fontAlgn="auto" hangingPunct="1">
              <a:spcAft>
                <a:spcPts val="0"/>
              </a:spcAft>
              <a:defRPr/>
            </a:pPr>
            <a:r>
              <a:rPr lang="en-US" altLang="en-US" sz="1600" dirty="0"/>
              <a:t>Appliances (Kitchen, household, entertainment)</a:t>
            </a:r>
          </a:p>
          <a:p>
            <a:pPr eaLnBrk="1" fontAlgn="auto" hangingPunct="1">
              <a:spcAft>
                <a:spcPts val="0"/>
              </a:spcAft>
              <a:defRPr/>
            </a:pPr>
            <a:r>
              <a:rPr lang="en-US" altLang="en-US" sz="1600" dirty="0"/>
              <a:t>Alterations/mending clothes and shoe repairs</a:t>
            </a:r>
          </a:p>
          <a:p>
            <a:pPr eaLnBrk="1" fontAlgn="auto" hangingPunct="1">
              <a:spcAft>
                <a:spcPts val="0"/>
              </a:spcAft>
              <a:defRPr/>
            </a:pPr>
            <a:r>
              <a:rPr lang="en-US" altLang="en-US" sz="1600" dirty="0"/>
              <a:t>Bottled water or water service</a:t>
            </a:r>
          </a:p>
          <a:p>
            <a:pPr eaLnBrk="1" fontAlgn="auto" hangingPunct="1">
              <a:spcAft>
                <a:spcPts val="0"/>
              </a:spcAft>
              <a:defRPr/>
            </a:pPr>
            <a:r>
              <a:rPr lang="en-US" altLang="en-US" sz="1600" dirty="0"/>
              <a:t>Camera, film, recorder and tapes, development of film</a:t>
            </a:r>
          </a:p>
          <a:p>
            <a:pPr eaLnBrk="1" fontAlgn="auto" hangingPunct="1">
              <a:spcAft>
                <a:spcPts val="0"/>
              </a:spcAft>
              <a:defRPr/>
            </a:pPr>
            <a:r>
              <a:rPr lang="en-US" altLang="en-US" sz="1600" dirty="0"/>
              <a:t>Clothing</a:t>
            </a:r>
          </a:p>
          <a:p>
            <a:pPr eaLnBrk="1" fontAlgn="auto" hangingPunct="1">
              <a:spcAft>
                <a:spcPts val="0"/>
              </a:spcAft>
              <a:defRPr/>
            </a:pPr>
            <a:r>
              <a:rPr lang="en-US" altLang="en-US" sz="1600" dirty="0"/>
              <a:t>Clubs and club dues</a:t>
            </a:r>
          </a:p>
          <a:p>
            <a:pPr eaLnBrk="1" fontAlgn="auto" hangingPunct="1">
              <a:spcAft>
                <a:spcPts val="0"/>
              </a:spcAft>
              <a:defRPr/>
            </a:pPr>
            <a:r>
              <a:rPr lang="en-US" altLang="en-US" sz="1600" dirty="0"/>
              <a:t>Computer hardware, software, programs, and Internet service</a:t>
            </a:r>
          </a:p>
          <a:p>
            <a:pPr eaLnBrk="1" fontAlgn="auto" hangingPunct="1">
              <a:spcAft>
                <a:spcPts val="0"/>
              </a:spcAft>
              <a:defRPr/>
            </a:pPr>
            <a:r>
              <a:rPr lang="en-US" altLang="en-US" sz="1600" dirty="0"/>
              <a:t>Conferences or classes (academic or recreational) including supplies</a:t>
            </a:r>
          </a:p>
          <a:p>
            <a:pPr eaLnBrk="1" fontAlgn="auto" hangingPunct="1">
              <a:spcAft>
                <a:spcPts val="0"/>
              </a:spcAft>
              <a:defRPr/>
            </a:pPr>
            <a:r>
              <a:rPr lang="en-US" altLang="en-US" sz="1600" dirty="0"/>
              <a:t>Curtains, blinds, drapes and the like</a:t>
            </a:r>
            <a:endParaRPr lang="en-US" altLang="en-US" sz="1400" dirty="0"/>
          </a:p>
        </p:txBody>
      </p:sp>
      <p:sp>
        <p:nvSpPr>
          <p:cNvPr id="6" name="Footer Placeholder 5">
            <a:extLst>
              <a:ext uri="{FF2B5EF4-FFF2-40B4-BE49-F238E27FC236}">
                <a16:creationId xmlns:a16="http://schemas.microsoft.com/office/drawing/2014/main" id="{24D750CE-8ABE-ABBF-759C-7755B7EC4486}"/>
              </a:ext>
            </a:extLst>
          </p:cNvPr>
          <p:cNvSpPr>
            <a:spLocks noGrp="1"/>
          </p:cNvSpPr>
          <p:nvPr>
            <p:ph type="ftr" sz="quarter" idx="11"/>
          </p:nvPr>
        </p:nvSpPr>
        <p:spPr>
          <a:xfrm>
            <a:off x="685800" y="6324600"/>
            <a:ext cx="5003800" cy="228600"/>
          </a:xfrm>
        </p:spPr>
        <p:txBody>
          <a:bodyPr/>
          <a:lstStyle/>
          <a:p>
            <a:pPr>
              <a:defRPr/>
            </a:pPr>
            <a:r>
              <a:rPr lang="en-US" dirty="0" err="1"/>
              <a:t>BrandowLaw</a:t>
            </a:r>
            <a:r>
              <a:rPr lang="en-US" dirty="0"/>
              <a:t>: Attorney Advertisement.  Not a Solicitation.</a:t>
            </a:r>
          </a:p>
        </p:txBody>
      </p:sp>
      <p:sp>
        <p:nvSpPr>
          <p:cNvPr id="23557" name="Rectangle 4">
            <a:extLst>
              <a:ext uri="{FF2B5EF4-FFF2-40B4-BE49-F238E27FC236}">
                <a16:creationId xmlns:a16="http://schemas.microsoft.com/office/drawing/2014/main" id="{FE083C45-0390-FEB5-1836-D10639223C5D}"/>
              </a:ext>
            </a:extLst>
          </p:cNvPr>
          <p:cNvSpPr>
            <a:spLocks noChangeArrowheads="1"/>
          </p:cNvSpPr>
          <p:nvPr/>
        </p:nvSpPr>
        <p:spPr bwMode="auto">
          <a:xfrm>
            <a:off x="1143000" y="762000"/>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gn="ctr" eaLnBrk="1" hangingPunct="1">
              <a:lnSpc>
                <a:spcPct val="100000"/>
              </a:lnSpc>
              <a:spcBef>
                <a:spcPct val="0"/>
              </a:spcBef>
              <a:buFontTx/>
              <a:buNone/>
            </a:pPr>
            <a:r>
              <a:rPr lang="en-US" altLang="en-US" sz="2800">
                <a:latin typeface="Arial" panose="020B0604020202020204" pitchFamily="34" charset="0"/>
              </a:rPr>
              <a:t>Permissible SNT Distributions </a:t>
            </a:r>
          </a:p>
        </p:txBody>
      </p:sp>
      <p:sp>
        <p:nvSpPr>
          <p:cNvPr id="13318" name="TextBox 2">
            <a:extLst>
              <a:ext uri="{FF2B5EF4-FFF2-40B4-BE49-F238E27FC236}">
                <a16:creationId xmlns:a16="http://schemas.microsoft.com/office/drawing/2014/main" id="{4DD0B258-C9E8-2B8E-D30C-BEC34123EC11}"/>
              </a:ext>
            </a:extLst>
          </p:cNvPr>
          <p:cNvSpPr txBox="1">
            <a:spLocks noChangeArrowheads="1"/>
          </p:cNvSpPr>
          <p:nvPr/>
        </p:nvSpPr>
        <p:spPr bwMode="auto">
          <a:xfrm>
            <a:off x="4648200" y="1531938"/>
            <a:ext cx="3276600" cy="5402262"/>
          </a:xfrm>
          <a:prstGeom prst="rect">
            <a:avLst/>
          </a:prstGeom>
          <a:noFill/>
          <a:ln>
            <a:noFill/>
          </a:ln>
        </p:spPr>
        <p:txBody>
          <a:bodyPr>
            <a:spAutoFit/>
          </a:bodyPr>
          <a:lstStyle>
            <a:lvl1pPr marL="171450" indent="-171450">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100000"/>
              </a:lnSpc>
              <a:spcBef>
                <a:spcPct val="0"/>
              </a:spcBef>
              <a:defRPr/>
            </a:pPr>
            <a:r>
              <a:rPr lang="en-US" altLang="en-US" sz="1200" dirty="0"/>
              <a:t>Dental work not covered by Medicaid, including anesthesia</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Down payment on home or security deposit on apartment</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Dry cleaning and/or laundry services</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Elective surgery</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Fitness equipment </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Funeral expenses</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Furniture, home furnishings</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Gasoline and/or maintenance for automobile</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Haircut/salon services</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Holiday decorations, parties, dinner dances, holiday cards</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Home alarm and/or monitoring/response system</a:t>
            </a:r>
          </a:p>
          <a:p>
            <a:pPr marL="0" indent="0" eaLnBrk="1" hangingPunct="1">
              <a:lnSpc>
                <a:spcPct val="100000"/>
              </a:lnSpc>
              <a:spcBef>
                <a:spcPct val="0"/>
              </a:spcBef>
              <a:buFont typeface="Arial" panose="020B0604020202020204" pitchFamily="34" charset="0"/>
              <a:buNone/>
              <a:defRPr/>
            </a:pPr>
            <a:endParaRPr lang="en-US" altLang="en-US" sz="1000" dirty="0"/>
          </a:p>
          <a:p>
            <a:pPr eaLnBrk="1" hangingPunct="1">
              <a:lnSpc>
                <a:spcPct val="100000"/>
              </a:lnSpc>
              <a:spcBef>
                <a:spcPct val="0"/>
              </a:spcBef>
              <a:defRPr/>
            </a:pPr>
            <a:r>
              <a:rPr lang="en-US" altLang="en-US" sz="1200" dirty="0"/>
              <a:t>Home improvement</a:t>
            </a:r>
          </a:p>
          <a:p>
            <a:pPr eaLnBrk="1" hangingPunct="1">
              <a:lnSpc>
                <a:spcPct val="100000"/>
              </a:lnSpc>
              <a:spcBef>
                <a:spcPct val="0"/>
              </a:spcBef>
              <a:defRPr/>
            </a:pPr>
            <a:endParaRPr lang="en-US" altLang="en-US" sz="1200" dirty="0"/>
          </a:p>
          <a:p>
            <a:pPr eaLnBrk="1" hangingPunct="1">
              <a:lnSpc>
                <a:spcPct val="100000"/>
              </a:lnSpc>
              <a:spcBef>
                <a:spcPct val="0"/>
              </a:spcBef>
              <a:defRPr/>
            </a:pPr>
            <a:endParaRPr lang="en-US" altLang="en-US" sz="12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DFCD2EE-E632-6A0A-5164-B37E5FACF99B}"/>
              </a:ext>
            </a:extLst>
          </p:cNvPr>
          <p:cNvSpPr>
            <a:spLocks noGrp="1" noChangeArrowheads="1"/>
          </p:cNvSpPr>
          <p:nvPr>
            <p:ph type="title"/>
          </p:nvPr>
        </p:nvSpPr>
        <p:spPr>
          <a:xfrm>
            <a:off x="685800" y="304800"/>
            <a:ext cx="7764463" cy="1630363"/>
          </a:xfrm>
        </p:spPr>
        <p:txBody>
          <a:bodyPr>
            <a:noAutofit/>
          </a:bodyPr>
          <a:lstStyle/>
          <a:p>
            <a:pPr eaLnBrk="1" fontAlgn="auto" hangingPunct="1">
              <a:spcAft>
                <a:spcPts val="0"/>
              </a:spcAft>
              <a:defRPr/>
            </a:pPr>
            <a:r>
              <a:rPr lang="en-US" altLang="en-US" sz="3200" dirty="0"/>
              <a:t>Costly mistakes to avoid When Planning for a Child with Special Needs </a:t>
            </a:r>
          </a:p>
        </p:txBody>
      </p:sp>
      <p:sp>
        <p:nvSpPr>
          <p:cNvPr id="12291" name="Rectangle 3">
            <a:extLst>
              <a:ext uri="{FF2B5EF4-FFF2-40B4-BE49-F238E27FC236}">
                <a16:creationId xmlns:a16="http://schemas.microsoft.com/office/drawing/2014/main" id="{6B2682DC-0A0D-DF48-91FE-D298F51BE9CC}"/>
              </a:ext>
            </a:extLst>
          </p:cNvPr>
          <p:cNvSpPr>
            <a:spLocks noGrp="1" noChangeArrowheads="1"/>
          </p:cNvSpPr>
          <p:nvPr>
            <p:ph idx="1"/>
          </p:nvPr>
        </p:nvSpPr>
        <p:spPr>
          <a:xfrm>
            <a:off x="457200" y="1828800"/>
            <a:ext cx="8229600" cy="4297363"/>
          </a:xfrm>
        </p:spPr>
        <p:txBody>
          <a:bodyPr>
            <a:normAutofit fontScale="77500" lnSpcReduction="20000"/>
          </a:bodyPr>
          <a:lstStyle/>
          <a:p>
            <a:pPr marL="457200" indent="-457200" eaLnBrk="1" fontAlgn="auto" hangingPunct="1">
              <a:spcAft>
                <a:spcPts val="0"/>
              </a:spcAft>
              <a:buFont typeface="Calibri" panose="020F0502020204030204" pitchFamily="34" charset="0"/>
              <a:buAutoNum type="arabicPeriod"/>
              <a:defRPr/>
            </a:pPr>
            <a:r>
              <a:rPr lang="en-US" altLang="en-US" sz="1800" dirty="0"/>
              <a:t>Failing to plan for yourselves</a:t>
            </a:r>
          </a:p>
          <a:p>
            <a:pPr marL="457200" indent="-457200" eaLnBrk="1" fontAlgn="auto" hangingPunct="1">
              <a:spcAft>
                <a:spcPts val="0"/>
              </a:spcAft>
              <a:buFont typeface="Calibri" panose="020F0502020204030204" pitchFamily="34" charset="0"/>
              <a:buAutoNum type="arabicPeriod"/>
              <a:defRPr/>
            </a:pPr>
            <a:r>
              <a:rPr lang="en-US" altLang="en-US" sz="1800" dirty="0"/>
              <a:t>“Disinheriting” the child</a:t>
            </a:r>
          </a:p>
          <a:p>
            <a:pPr marL="457200" indent="-457200" eaLnBrk="1" fontAlgn="auto" hangingPunct="1">
              <a:spcAft>
                <a:spcPts val="0"/>
              </a:spcAft>
              <a:buFont typeface="Calibri" panose="020F0502020204030204" pitchFamily="34" charset="0"/>
              <a:buAutoNum type="arabicPeriod"/>
              <a:defRPr/>
            </a:pPr>
            <a:r>
              <a:rPr lang="en-US" altLang="en-US" sz="1800" dirty="0"/>
              <a:t>Ignoring the special needs when creating a trust for the child</a:t>
            </a:r>
          </a:p>
          <a:p>
            <a:pPr marL="457200" indent="-457200" eaLnBrk="1" fontAlgn="auto" hangingPunct="1">
              <a:spcAft>
                <a:spcPts val="0"/>
              </a:spcAft>
              <a:buFont typeface="Calibri" panose="020F0502020204030204" pitchFamily="34" charset="0"/>
              <a:buAutoNum type="arabicPeriod"/>
              <a:defRPr/>
            </a:pPr>
            <a:r>
              <a:rPr lang="en-US" altLang="en-US" sz="1800" dirty="0"/>
              <a:t>Failing to consider ABLE accounts</a:t>
            </a:r>
          </a:p>
          <a:p>
            <a:pPr marL="457200" indent="-457200" eaLnBrk="1" fontAlgn="auto" hangingPunct="1">
              <a:spcAft>
                <a:spcPts val="0"/>
              </a:spcAft>
              <a:buFont typeface="Calibri" panose="020F0502020204030204" pitchFamily="34" charset="0"/>
              <a:buAutoNum type="arabicPeriod"/>
              <a:defRPr/>
            </a:pPr>
            <a:r>
              <a:rPr lang="en-US" altLang="en-US" sz="1800" dirty="0"/>
              <a:t>Creating a “generic” special needs trust that doesn’t fit</a:t>
            </a:r>
          </a:p>
          <a:p>
            <a:pPr marL="457200" indent="-457200" eaLnBrk="1" fontAlgn="auto" hangingPunct="1">
              <a:spcAft>
                <a:spcPts val="0"/>
              </a:spcAft>
              <a:buFont typeface="Calibri" panose="020F0502020204030204" pitchFamily="34" charset="0"/>
              <a:buAutoNum type="arabicPeriod"/>
              <a:defRPr/>
            </a:pPr>
            <a:r>
              <a:rPr lang="en-US" altLang="en-US" sz="1800" dirty="0"/>
              <a:t>Procrastinating</a:t>
            </a:r>
          </a:p>
          <a:p>
            <a:pPr marL="457200" indent="-457200" eaLnBrk="1" fontAlgn="auto" hangingPunct="1">
              <a:spcAft>
                <a:spcPts val="0"/>
              </a:spcAft>
              <a:buFont typeface="Calibri" panose="020F0502020204030204" pitchFamily="34" charset="0"/>
              <a:buAutoNum type="arabicPeriod"/>
              <a:defRPr/>
            </a:pPr>
            <a:r>
              <a:rPr lang="en-US" altLang="en-US" sz="1800" dirty="0"/>
              <a:t>Failing to invite contributions from others to the trust</a:t>
            </a:r>
          </a:p>
          <a:p>
            <a:pPr marL="457200" indent="-457200" eaLnBrk="1" fontAlgn="auto" hangingPunct="1">
              <a:spcAft>
                <a:spcPts val="0"/>
              </a:spcAft>
              <a:buFont typeface="Calibri" panose="020F0502020204030204" pitchFamily="34" charset="0"/>
              <a:buAutoNum type="arabicPeriod"/>
              <a:defRPr/>
            </a:pPr>
            <a:r>
              <a:rPr lang="en-US" altLang="en-US" sz="1800" dirty="0"/>
              <a:t>Choosing the wrong trustee</a:t>
            </a:r>
          </a:p>
          <a:p>
            <a:pPr marL="457200" indent="-457200" eaLnBrk="1" fontAlgn="auto" hangingPunct="1">
              <a:spcAft>
                <a:spcPts val="0"/>
              </a:spcAft>
              <a:buFont typeface="Calibri" panose="020F0502020204030204" pitchFamily="34" charset="0"/>
              <a:buAutoNum type="arabicPeriod"/>
              <a:defRPr/>
            </a:pPr>
            <a:r>
              <a:rPr lang="en-US" altLang="en-US" sz="1800" dirty="0"/>
              <a:t>Relying on your other children to use their money for the child with special needs’ benefit</a:t>
            </a:r>
          </a:p>
          <a:p>
            <a:pPr marL="457200" indent="-457200" eaLnBrk="1" fontAlgn="auto" hangingPunct="1">
              <a:spcAft>
                <a:spcPts val="0"/>
              </a:spcAft>
              <a:buFont typeface="Calibri" panose="020F0502020204030204" pitchFamily="34" charset="0"/>
              <a:buAutoNum type="arabicPeriod"/>
              <a:defRPr/>
            </a:pPr>
            <a:r>
              <a:rPr lang="en-US" altLang="en-US" sz="1800" dirty="0"/>
              <a:t>Failing to complete and maintain a Letter of Intent</a:t>
            </a:r>
          </a:p>
          <a:p>
            <a:pPr marL="457200" indent="-457200" eaLnBrk="1" fontAlgn="auto" hangingPunct="1">
              <a:spcAft>
                <a:spcPts val="0"/>
              </a:spcAft>
              <a:buFont typeface="Calibri" panose="020F0502020204030204" pitchFamily="34" charset="0"/>
              <a:buAutoNum type="arabicPeriod"/>
              <a:defRPr/>
            </a:pPr>
            <a:r>
              <a:rPr lang="en-US" altLang="en-US" sz="1800" dirty="0"/>
              <a:t>Failing to protect the child with special needs from predators</a:t>
            </a:r>
          </a:p>
          <a:p>
            <a:pPr marL="457200" indent="-457200" eaLnBrk="1" fontAlgn="auto" hangingPunct="1">
              <a:spcAft>
                <a:spcPts val="0"/>
              </a:spcAft>
              <a:buFont typeface="Calibri" panose="020F0502020204030204" pitchFamily="34" charset="0"/>
              <a:buAutoNum type="arabicPeriod"/>
              <a:defRPr/>
            </a:pPr>
            <a:r>
              <a:rPr lang="en-US" altLang="en-US" sz="1800" dirty="0"/>
              <a:t>Failure to properly “fund” and maintain the plan</a:t>
            </a:r>
          </a:p>
        </p:txBody>
      </p:sp>
      <p:sp>
        <p:nvSpPr>
          <p:cNvPr id="5" name="Footer Placeholder 4">
            <a:extLst>
              <a:ext uri="{FF2B5EF4-FFF2-40B4-BE49-F238E27FC236}">
                <a16:creationId xmlns:a16="http://schemas.microsoft.com/office/drawing/2014/main" id="{11AA46F1-81F6-32EE-9543-524C45B75566}"/>
              </a:ext>
            </a:extLst>
          </p:cNvPr>
          <p:cNvSpPr>
            <a:spLocks noGrp="1"/>
          </p:cNvSpPr>
          <p:nvPr>
            <p:ph type="ftr" sz="quarter" idx="11"/>
          </p:nvPr>
        </p:nvSpPr>
        <p:spPr/>
        <p:txBody>
          <a:bodyPr/>
          <a:lstStyle/>
          <a:p>
            <a:pPr>
              <a:defRPr/>
            </a:pPr>
            <a:r>
              <a:rPr lang="en-US" dirty="0" err="1"/>
              <a:t>BrandowLaw</a:t>
            </a:r>
            <a:r>
              <a:rPr lang="en-US" dirty="0"/>
              <a:t>: Attorney Advertisement.  Not a Solicitation.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346" y="990600"/>
            <a:ext cx="7765322" cy="4800600"/>
          </a:xfrm>
        </p:spPr>
        <p:txBody>
          <a:bodyPr>
            <a:normAutofit/>
          </a:bodyPr>
          <a:lstStyle/>
          <a:p>
            <a:endParaRPr lang="en-US" dirty="0"/>
          </a:p>
          <a:p>
            <a:pPr marL="0" indent="0" algn="ctr">
              <a:buNone/>
            </a:pPr>
            <a:r>
              <a:rPr lang="en-US" sz="4400" dirty="0"/>
              <a:t>CALL FOR COURTESY REVIEW: MENTION THIS PRESENTATION </a:t>
            </a:r>
          </a:p>
          <a:p>
            <a:pPr marL="0" indent="0" algn="ctr">
              <a:buNone/>
            </a:pPr>
            <a:r>
              <a:rPr lang="en-US" sz="4400"/>
              <a:t>CALL </a:t>
            </a:r>
            <a:r>
              <a:rPr lang="en-US" sz="4400" dirty="0"/>
              <a:t>631.675.2540 </a:t>
            </a:r>
          </a:p>
        </p:txBody>
      </p:sp>
      <p:sp>
        <p:nvSpPr>
          <p:cNvPr id="3" name="Date Placeholder 2">
            <a:extLst>
              <a:ext uri="{FF2B5EF4-FFF2-40B4-BE49-F238E27FC236}">
                <a16:creationId xmlns:a16="http://schemas.microsoft.com/office/drawing/2014/main" id="{62053D85-2F5C-6238-8989-D4B53AA31EBF}"/>
              </a:ext>
            </a:extLst>
          </p:cNvPr>
          <p:cNvSpPr>
            <a:spLocks noGrp="1"/>
          </p:cNvSpPr>
          <p:nvPr>
            <p:ph type="dt" sz="half" idx="10"/>
          </p:nvPr>
        </p:nvSpPr>
        <p:spPr/>
        <p:txBody>
          <a:bodyPr/>
          <a:lstStyle/>
          <a:p>
            <a:fld id="{4DA08F4C-20B2-4DF3-8443-378B10288316}" type="datetime1">
              <a:rPr lang="en-US" smtClean="0"/>
              <a:t>3/18/2024</a:t>
            </a:fld>
            <a:endParaRPr lang="en-US" dirty="0"/>
          </a:p>
        </p:txBody>
      </p:sp>
      <p:sp>
        <p:nvSpPr>
          <p:cNvPr id="5" name="Footer Placeholder 4">
            <a:extLst>
              <a:ext uri="{FF2B5EF4-FFF2-40B4-BE49-F238E27FC236}">
                <a16:creationId xmlns:a16="http://schemas.microsoft.com/office/drawing/2014/main" id="{54301B3C-1326-AE8D-0443-E3FEBC0FAA3C}"/>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268970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SPECIAL NEEDS PLANNING &amp; </a:t>
            </a:r>
            <a:r>
              <a:rPr lang="en-US" dirty="0" err="1"/>
              <a:t>bENEFITS</a:t>
            </a:r>
            <a:r>
              <a:rPr lang="en-US" dirty="0"/>
              <a:t>?</a:t>
            </a:r>
          </a:p>
        </p:txBody>
      </p:sp>
      <p:sp>
        <p:nvSpPr>
          <p:cNvPr id="2" name="Content Placeholder 1"/>
          <p:cNvSpPr>
            <a:spLocks noGrp="1"/>
          </p:cNvSpPr>
          <p:nvPr>
            <p:ph idx="1"/>
          </p:nvPr>
        </p:nvSpPr>
        <p:spPr>
          <a:xfrm>
            <a:off x="685346" y="2096064"/>
            <a:ext cx="7765322" cy="4380936"/>
          </a:xfrm>
        </p:spPr>
        <p:txBody>
          <a:bodyPr>
            <a:normAutofit fontScale="55000" lnSpcReduction="20000"/>
          </a:bodyPr>
          <a:lstStyle/>
          <a:p>
            <a:r>
              <a:rPr lang="en-US" sz="3600" b="1" dirty="0"/>
              <a:t>Special Needs Planning </a:t>
            </a:r>
            <a:r>
              <a:rPr lang="en-US" sz="3600" dirty="0"/>
              <a:t>is a specialized area of legal practice, covering estate planning, wills, trusts, arrangements for governmental benefits considering social security, Medicaid, SNAP and HUD benefits, protection</a:t>
            </a:r>
          </a:p>
          <a:p>
            <a:r>
              <a:rPr lang="en-US" sz="3600" dirty="0"/>
              <a:t>Need to Plan:</a:t>
            </a:r>
          </a:p>
          <a:p>
            <a:pPr lvl="1"/>
            <a:r>
              <a:rPr lang="en-US" sz="3400" dirty="0"/>
              <a:t>Individuals have growing needs and family resources are finite</a:t>
            </a:r>
          </a:p>
          <a:p>
            <a:pPr lvl="1"/>
            <a:r>
              <a:rPr lang="en-US" sz="3400" dirty="0"/>
              <a:t>No guarantees that benefits will be there</a:t>
            </a:r>
          </a:p>
          <a:p>
            <a:pPr lvl="1"/>
            <a:r>
              <a:rPr lang="en-US" sz="3400" dirty="0"/>
              <a:t>Cost of care - care at home, supported housing and the necessities continues to rise</a:t>
            </a:r>
          </a:p>
          <a:p>
            <a:pPr lvl="1"/>
            <a:r>
              <a:rPr lang="en-US" sz="3400" dirty="0"/>
              <a:t>Government programs are confusing and changing</a:t>
            </a:r>
          </a:p>
        </p:txBody>
      </p:sp>
      <p:sp>
        <p:nvSpPr>
          <p:cNvPr id="4" name="Date Placeholder 3">
            <a:extLst>
              <a:ext uri="{FF2B5EF4-FFF2-40B4-BE49-F238E27FC236}">
                <a16:creationId xmlns:a16="http://schemas.microsoft.com/office/drawing/2014/main" id="{F2BB0E37-4B97-D42B-AD3C-A29626643E20}"/>
              </a:ext>
            </a:extLst>
          </p:cNvPr>
          <p:cNvSpPr>
            <a:spLocks noGrp="1"/>
          </p:cNvSpPr>
          <p:nvPr>
            <p:ph type="dt" sz="half" idx="10"/>
          </p:nvPr>
        </p:nvSpPr>
        <p:spPr/>
        <p:txBody>
          <a:bodyPr/>
          <a:lstStyle/>
          <a:p>
            <a:fld id="{8291314C-D602-4223-A862-7D8DCD7E88E2}" type="datetime1">
              <a:rPr lang="en-US" smtClean="0"/>
              <a:t>3/18/2024</a:t>
            </a:fld>
            <a:endParaRPr lang="en-US" dirty="0"/>
          </a:p>
        </p:txBody>
      </p:sp>
      <p:sp>
        <p:nvSpPr>
          <p:cNvPr id="5" name="Footer Placeholder 4">
            <a:extLst>
              <a:ext uri="{FF2B5EF4-FFF2-40B4-BE49-F238E27FC236}">
                <a16:creationId xmlns:a16="http://schemas.microsoft.com/office/drawing/2014/main" id="{5A93EAC0-5474-4029-A84B-8B539EB7603E}"/>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3938249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A236-FC88-06C4-A9BF-82B5A9B11624}"/>
              </a:ext>
            </a:extLst>
          </p:cNvPr>
          <p:cNvSpPr>
            <a:spLocks noGrp="1"/>
          </p:cNvSpPr>
          <p:nvPr>
            <p:ph type="title"/>
          </p:nvPr>
        </p:nvSpPr>
        <p:spPr/>
        <p:txBody>
          <a:bodyPr/>
          <a:lstStyle/>
          <a:p>
            <a:r>
              <a:rPr lang="en-US" dirty="0"/>
              <a:t>Over 18?</a:t>
            </a:r>
          </a:p>
        </p:txBody>
      </p:sp>
      <p:sp>
        <p:nvSpPr>
          <p:cNvPr id="3" name="Content Placeholder 2">
            <a:extLst>
              <a:ext uri="{FF2B5EF4-FFF2-40B4-BE49-F238E27FC236}">
                <a16:creationId xmlns:a16="http://schemas.microsoft.com/office/drawing/2014/main" id="{4F79C0FE-810D-FE22-272C-ACD29FCA2B07}"/>
              </a:ext>
            </a:extLst>
          </p:cNvPr>
          <p:cNvSpPr>
            <a:spLocks noGrp="1"/>
          </p:cNvSpPr>
          <p:nvPr>
            <p:ph sz="half" idx="1"/>
          </p:nvPr>
        </p:nvSpPr>
        <p:spPr/>
        <p:txBody>
          <a:bodyPr>
            <a:normAutofit fontScale="92500" lnSpcReduction="10000"/>
          </a:bodyPr>
          <a:lstStyle/>
          <a:p>
            <a:r>
              <a:rPr lang="en-US" dirty="0"/>
              <a:t>Health Care proxy – medical decisions</a:t>
            </a:r>
          </a:p>
          <a:p>
            <a:r>
              <a:rPr lang="en-US" dirty="0"/>
              <a:t>HIPPA – medical release  </a:t>
            </a:r>
          </a:p>
          <a:p>
            <a:r>
              <a:rPr lang="en-US" dirty="0"/>
              <a:t>Living Will – guidelines for my wishes</a:t>
            </a:r>
          </a:p>
          <a:p>
            <a:r>
              <a:rPr lang="en-US" dirty="0"/>
              <a:t>Agent Remains/prepaid funeral</a:t>
            </a:r>
          </a:p>
          <a:p>
            <a:r>
              <a:rPr lang="en-US" dirty="0"/>
              <a:t>Power of Attorney - financial</a:t>
            </a:r>
          </a:p>
          <a:p>
            <a:r>
              <a:rPr lang="en-US" dirty="0"/>
              <a:t>Educational Consent - FERPA</a:t>
            </a:r>
          </a:p>
        </p:txBody>
      </p:sp>
      <p:sp>
        <p:nvSpPr>
          <p:cNvPr id="4" name="Content Placeholder 3">
            <a:extLst>
              <a:ext uri="{FF2B5EF4-FFF2-40B4-BE49-F238E27FC236}">
                <a16:creationId xmlns:a16="http://schemas.microsoft.com/office/drawing/2014/main" id="{B2A58009-6B98-54E8-86AB-7BE372D9A523}"/>
              </a:ext>
            </a:extLst>
          </p:cNvPr>
          <p:cNvSpPr>
            <a:spLocks noGrp="1"/>
          </p:cNvSpPr>
          <p:nvPr>
            <p:ph sz="half" idx="2"/>
          </p:nvPr>
        </p:nvSpPr>
        <p:spPr/>
        <p:txBody>
          <a:bodyPr>
            <a:normAutofit fontScale="92500" lnSpcReduction="10000"/>
          </a:bodyPr>
          <a:lstStyle/>
          <a:p>
            <a:r>
              <a:rPr lang="en-US" dirty="0"/>
              <a:t>What is Supported Decision </a:t>
            </a:r>
            <a:r>
              <a:rPr lang="en-US"/>
              <a:t>Making?</a:t>
            </a:r>
          </a:p>
          <a:p>
            <a:r>
              <a:rPr lang="en-US"/>
              <a:t>Advanced </a:t>
            </a:r>
            <a:r>
              <a:rPr lang="en-US" dirty="0"/>
              <a:t>Directives vs. Guardianship issues – what is the functionality</a:t>
            </a:r>
          </a:p>
          <a:p>
            <a:r>
              <a:rPr lang="en-US" dirty="0"/>
              <a:t>Estate implications – probate issues</a:t>
            </a:r>
          </a:p>
          <a:p>
            <a:r>
              <a:rPr lang="en-US" dirty="0"/>
              <a:t>Trust – avoid court, Guardian ad Litem (GAL), court fees </a:t>
            </a:r>
          </a:p>
          <a:p>
            <a:endParaRPr lang="en-US" dirty="0"/>
          </a:p>
        </p:txBody>
      </p:sp>
      <p:sp>
        <p:nvSpPr>
          <p:cNvPr id="5" name="Date Placeholder 4">
            <a:extLst>
              <a:ext uri="{FF2B5EF4-FFF2-40B4-BE49-F238E27FC236}">
                <a16:creationId xmlns:a16="http://schemas.microsoft.com/office/drawing/2014/main" id="{BE223A93-AE23-8D6B-D5F8-5803B7DD75A4}"/>
              </a:ext>
            </a:extLst>
          </p:cNvPr>
          <p:cNvSpPr>
            <a:spLocks noGrp="1"/>
          </p:cNvSpPr>
          <p:nvPr>
            <p:ph type="dt" sz="half" idx="10"/>
          </p:nvPr>
        </p:nvSpPr>
        <p:spPr/>
        <p:txBody>
          <a:bodyPr/>
          <a:lstStyle/>
          <a:p>
            <a:fld id="{321DE7BC-9A64-4BAB-920B-6646DC9F808B}" type="datetime1">
              <a:rPr lang="en-US" smtClean="0"/>
              <a:t>3/18/2024</a:t>
            </a:fld>
            <a:endParaRPr lang="en-US" dirty="0"/>
          </a:p>
        </p:txBody>
      </p:sp>
      <p:sp>
        <p:nvSpPr>
          <p:cNvPr id="6" name="Footer Placeholder 5">
            <a:extLst>
              <a:ext uri="{FF2B5EF4-FFF2-40B4-BE49-F238E27FC236}">
                <a16:creationId xmlns:a16="http://schemas.microsoft.com/office/drawing/2014/main" id="{C72FC494-1CAF-4B79-4BB9-6D126925A892}"/>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254949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Able to make decisions for self at age 18?</a:t>
            </a:r>
          </a:p>
        </p:txBody>
      </p:sp>
      <p:sp>
        <p:nvSpPr>
          <p:cNvPr id="2" name="Content Placeholder 1"/>
          <p:cNvSpPr>
            <a:spLocks noGrp="1"/>
          </p:cNvSpPr>
          <p:nvPr>
            <p:ph idx="1"/>
          </p:nvPr>
        </p:nvSpPr>
        <p:spPr>
          <a:xfrm>
            <a:off x="685346" y="2096064"/>
            <a:ext cx="7765322" cy="4380936"/>
          </a:xfrm>
        </p:spPr>
        <p:txBody>
          <a:bodyPr>
            <a:normAutofit fontScale="85000" lnSpcReduction="10000"/>
          </a:bodyPr>
          <a:lstStyle/>
          <a:p>
            <a:r>
              <a:rPr lang="en-US" sz="2400" dirty="0"/>
              <a:t>Able to make medical decisions?</a:t>
            </a:r>
          </a:p>
          <a:p>
            <a:r>
              <a:rPr lang="en-US" sz="2400" dirty="0"/>
              <a:t>Financial, including banking?</a:t>
            </a:r>
          </a:p>
          <a:p>
            <a:r>
              <a:rPr lang="en-US" sz="2400" dirty="0"/>
              <a:t>Guardianship vs. Advanced Directives –</a:t>
            </a:r>
          </a:p>
          <a:p>
            <a:pPr lvl="1"/>
            <a:r>
              <a:rPr lang="en-US" sz="2400" dirty="0"/>
              <a:t>Review of your child’s functionality?</a:t>
            </a:r>
          </a:p>
          <a:p>
            <a:pPr lvl="1"/>
            <a:r>
              <a:rPr lang="en-US" sz="2400" dirty="0"/>
              <a:t>Be objective- any evaluations to assist you?</a:t>
            </a:r>
          </a:p>
          <a:p>
            <a:pPr lvl="1"/>
            <a:r>
              <a:rPr lang="en-US" sz="2400" dirty="0"/>
              <a:t>Court oversight for property under 17a/annual accounting</a:t>
            </a:r>
          </a:p>
          <a:p>
            <a:pPr lvl="1"/>
            <a:r>
              <a:rPr lang="en-US" sz="2400" dirty="0"/>
              <a:t>Advanced directives can be changed</a:t>
            </a:r>
          </a:p>
          <a:p>
            <a:r>
              <a:rPr lang="en-US" sz="2600" dirty="0"/>
              <a:t>Art 81 Guardianship proceeding in Supreme Court/different process, </a:t>
            </a:r>
            <a:r>
              <a:rPr lang="en-US" sz="2600" dirty="0" err="1"/>
              <a:t>tailored,mental</a:t>
            </a:r>
            <a:r>
              <a:rPr lang="en-US" sz="2600" dirty="0"/>
              <a:t> health issues</a:t>
            </a:r>
          </a:p>
        </p:txBody>
      </p:sp>
    </p:spTree>
    <p:extLst>
      <p:ext uri="{BB962C8B-B14F-4D97-AF65-F5344CB8AC3E}">
        <p14:creationId xmlns:p14="http://schemas.microsoft.com/office/powerpoint/2010/main" val="592114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E9B1-6E83-CB0B-3CC7-52849B90A331}"/>
              </a:ext>
            </a:extLst>
          </p:cNvPr>
          <p:cNvSpPr>
            <a:spLocks noGrp="1"/>
          </p:cNvSpPr>
          <p:nvPr>
            <p:ph type="title"/>
          </p:nvPr>
        </p:nvSpPr>
        <p:spPr/>
        <p:txBody>
          <a:bodyPr/>
          <a:lstStyle/>
          <a:p>
            <a:r>
              <a:rPr lang="en-US" dirty="0"/>
              <a:t>WHY START PLANNING NOW? CONSIDERATIONS	</a:t>
            </a:r>
          </a:p>
        </p:txBody>
      </p:sp>
      <p:sp>
        <p:nvSpPr>
          <p:cNvPr id="3" name="Content Placeholder 2">
            <a:extLst>
              <a:ext uri="{FF2B5EF4-FFF2-40B4-BE49-F238E27FC236}">
                <a16:creationId xmlns:a16="http://schemas.microsoft.com/office/drawing/2014/main" id="{C2E9162F-4522-7E26-F7D0-89E9650E3827}"/>
              </a:ext>
            </a:extLst>
          </p:cNvPr>
          <p:cNvSpPr>
            <a:spLocks noGrp="1"/>
          </p:cNvSpPr>
          <p:nvPr>
            <p:ph idx="1"/>
          </p:nvPr>
        </p:nvSpPr>
        <p:spPr/>
        <p:txBody>
          <a:bodyPr>
            <a:normAutofit fontScale="85000" lnSpcReduction="10000"/>
          </a:bodyPr>
          <a:lstStyle/>
          <a:p>
            <a:r>
              <a:rPr lang="en-US" sz="2400" dirty="0"/>
              <a:t>Ability to make decisions – you make them and designate through advanced directives such as a power of attorney, health care proxy, living will and HIPAA</a:t>
            </a:r>
          </a:p>
          <a:p>
            <a:r>
              <a:rPr lang="en-US" sz="2400" dirty="0"/>
              <a:t>Not able to make decisions  - Guardianship – Court decides</a:t>
            </a:r>
          </a:p>
          <a:p>
            <a:r>
              <a:rPr lang="en-US" sz="2400" dirty="0"/>
              <a:t>Factors are based upon functionality – ability to make decisions; manage daily decisions; manage daily activities, understand risks and benefits.</a:t>
            </a:r>
          </a:p>
          <a:p>
            <a:r>
              <a:rPr lang="en-US" sz="2400" dirty="0"/>
              <a:t>Comprehensive view of your assets to provide long term care – you decide</a:t>
            </a:r>
          </a:p>
          <a:p>
            <a:pPr marL="0" indent="0">
              <a:buNone/>
            </a:pPr>
            <a:endParaRPr lang="en-US" sz="2400" dirty="0"/>
          </a:p>
        </p:txBody>
      </p:sp>
      <p:sp>
        <p:nvSpPr>
          <p:cNvPr id="4" name="Date Placeholder 3">
            <a:extLst>
              <a:ext uri="{FF2B5EF4-FFF2-40B4-BE49-F238E27FC236}">
                <a16:creationId xmlns:a16="http://schemas.microsoft.com/office/drawing/2014/main" id="{5C992771-69EE-4FB8-915F-D6BAF9A4AEB1}"/>
              </a:ext>
            </a:extLst>
          </p:cNvPr>
          <p:cNvSpPr>
            <a:spLocks noGrp="1"/>
          </p:cNvSpPr>
          <p:nvPr>
            <p:ph type="dt" sz="half" idx="10"/>
          </p:nvPr>
        </p:nvSpPr>
        <p:spPr/>
        <p:txBody>
          <a:bodyPr/>
          <a:lstStyle/>
          <a:p>
            <a:fld id="{4CA77BEA-E6A6-4CD8-B490-DCBC6A176107}" type="datetime1">
              <a:rPr lang="en-US" smtClean="0"/>
              <a:t>3/18/2024</a:t>
            </a:fld>
            <a:endParaRPr lang="en-US" dirty="0"/>
          </a:p>
        </p:txBody>
      </p:sp>
      <p:sp>
        <p:nvSpPr>
          <p:cNvPr id="5" name="Footer Placeholder 4">
            <a:extLst>
              <a:ext uri="{FF2B5EF4-FFF2-40B4-BE49-F238E27FC236}">
                <a16:creationId xmlns:a16="http://schemas.microsoft.com/office/drawing/2014/main" id="{E5B2F61E-0F1E-EF65-FCA2-F134DD2F0B3A}"/>
              </a:ext>
            </a:extLst>
          </p:cNvPr>
          <p:cNvSpPr>
            <a:spLocks noGrp="1"/>
          </p:cNvSpPr>
          <p:nvPr>
            <p:ph type="ftr" sz="quarter" idx="11"/>
          </p:nvPr>
        </p:nvSpPr>
        <p:spPr/>
        <p:txBody>
          <a:bodyPr/>
          <a:lstStyle/>
          <a:p>
            <a:r>
              <a:rPr lang="en-US"/>
              <a:t>Copyright BrandowLaw - ATTORNEY ADVERTISEMENT</a:t>
            </a:r>
            <a:endParaRPr lang="en-US" dirty="0"/>
          </a:p>
        </p:txBody>
      </p:sp>
    </p:spTree>
    <p:extLst>
      <p:ext uri="{BB962C8B-B14F-4D97-AF65-F5344CB8AC3E}">
        <p14:creationId xmlns:p14="http://schemas.microsoft.com/office/powerpoint/2010/main" val="3060035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S.C.P.A. Article 17– A Statute  </a:t>
            </a:r>
          </a:p>
        </p:txBody>
      </p:sp>
      <p:sp>
        <p:nvSpPr>
          <p:cNvPr id="2" name="Content Placeholder 1"/>
          <p:cNvSpPr>
            <a:spLocks noGrp="1"/>
          </p:cNvSpPr>
          <p:nvPr>
            <p:ph idx="1"/>
          </p:nvPr>
        </p:nvSpPr>
        <p:spPr>
          <a:xfrm>
            <a:off x="685346" y="2096064"/>
            <a:ext cx="7765322" cy="4152336"/>
          </a:xfrm>
        </p:spPr>
        <p:txBody>
          <a:bodyPr>
            <a:noAutofit/>
          </a:bodyPr>
          <a:lstStyle/>
          <a:p>
            <a:r>
              <a:rPr lang="en-US" sz="1400" dirty="0"/>
              <a:t>Review of Statute in general (See SCPA § 1750-1761 handout) </a:t>
            </a:r>
          </a:p>
          <a:p>
            <a:r>
              <a:rPr lang="en-US" sz="1400" dirty="0"/>
              <a:t>Noteworthy issues to keep in mind: </a:t>
            </a:r>
          </a:p>
          <a:p>
            <a:pPr lvl="1"/>
            <a:r>
              <a:rPr lang="en-US" sz="1400" dirty="0"/>
              <a:t>The Surrogate acts as a Gate Keeper</a:t>
            </a:r>
          </a:p>
          <a:p>
            <a:pPr lvl="1"/>
            <a:r>
              <a:rPr lang="en-US" sz="1400" dirty="0"/>
              <a:t>Consider the Best Interests of Person with Disability</a:t>
            </a:r>
          </a:p>
          <a:p>
            <a:pPr lvl="1"/>
            <a:r>
              <a:rPr lang="en-US" sz="1400" dirty="0"/>
              <a:t>A person who is intellectually disabled is one “who is permanently or indefinitely incapable of managing oneself and/or one’s own affairs because of an intellectual disability” (</a:t>
            </a:r>
            <a:r>
              <a:rPr lang="en-US" sz="1400" i="1" dirty="0"/>
              <a:t>see </a:t>
            </a:r>
            <a:r>
              <a:rPr lang="en-US" sz="1400" dirty="0"/>
              <a:t>SCPA § 1750; </a:t>
            </a:r>
            <a:r>
              <a:rPr lang="en-US" sz="1400" i="1" dirty="0"/>
              <a:t>Matter of D.D.</a:t>
            </a:r>
            <a:r>
              <a:rPr lang="en-US" sz="1400" dirty="0"/>
              <a:t>, 50 Misc3d 666, 667-68 [Sur Ct, Kings County 2015]).</a:t>
            </a:r>
          </a:p>
          <a:p>
            <a:pPr lvl="1"/>
            <a:r>
              <a:rPr lang="en-US" sz="1400" dirty="0"/>
              <a:t>A person having an impaired ability to understand and appreciate the consequences of decisions on their own behalf, which results in such persons being incapable of managing their affairs and that such condition is permanent in nature.(see SCPA §1750-a)</a:t>
            </a:r>
          </a:p>
          <a:p>
            <a:pPr lvl="1"/>
            <a:r>
              <a:rPr lang="en-US" sz="1400" dirty="0"/>
              <a:t>Note: SCPA § 1750 – b Healthcare decisions for intellectually disabled “may” include end of life decision making.  </a:t>
            </a:r>
          </a:p>
        </p:txBody>
      </p:sp>
    </p:spTree>
    <p:extLst>
      <p:ext uri="{BB962C8B-B14F-4D97-AF65-F5344CB8AC3E}">
        <p14:creationId xmlns:p14="http://schemas.microsoft.com/office/powerpoint/2010/main" val="213837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347" y="1"/>
            <a:ext cx="7765321" cy="1676399"/>
          </a:xfrm>
        </p:spPr>
        <p:txBody>
          <a:bodyPr>
            <a:normAutofit/>
          </a:bodyPr>
          <a:lstStyle/>
          <a:p>
            <a:pPr algn="ctr"/>
            <a:r>
              <a:rPr lang="en-US" dirty="0"/>
              <a:t>HEARING PROCESS </a:t>
            </a:r>
          </a:p>
        </p:txBody>
      </p:sp>
      <p:sp>
        <p:nvSpPr>
          <p:cNvPr id="2" name="Content Placeholder 1"/>
          <p:cNvSpPr>
            <a:spLocks noGrp="1"/>
          </p:cNvSpPr>
          <p:nvPr>
            <p:ph idx="1"/>
          </p:nvPr>
        </p:nvSpPr>
        <p:spPr>
          <a:xfrm>
            <a:off x="685346" y="1219200"/>
            <a:ext cx="7765322" cy="4572000"/>
          </a:xfrm>
        </p:spPr>
        <p:txBody>
          <a:bodyPr>
            <a:noAutofit/>
          </a:bodyPr>
          <a:lstStyle/>
          <a:p>
            <a:r>
              <a:rPr lang="en-US" sz="1800" dirty="0"/>
              <a:t>GAL report Contents of:</a:t>
            </a:r>
          </a:p>
          <a:p>
            <a:pPr lvl="1"/>
            <a:r>
              <a:rPr lang="en-US" dirty="0"/>
              <a:t>Jurisdiction (See SCPA §1753)</a:t>
            </a:r>
          </a:p>
          <a:p>
            <a:pPr lvl="1"/>
            <a:r>
              <a:rPr lang="en-US" dirty="0"/>
              <a:t>Review of the record</a:t>
            </a:r>
          </a:p>
          <a:p>
            <a:pPr lvl="1"/>
            <a:r>
              <a:rPr lang="en-US" dirty="0"/>
              <a:t>Personal interviews with Person (home visits); calls with physicians and or other independent individuals</a:t>
            </a:r>
          </a:p>
          <a:p>
            <a:r>
              <a:rPr lang="en-US" sz="1800" dirty="0"/>
              <a:t>If hearing, preparation of </a:t>
            </a:r>
          </a:p>
          <a:p>
            <a:pPr lvl="1"/>
            <a:r>
              <a:rPr lang="en-US" dirty="0"/>
              <a:t>Review of GAL report critical</a:t>
            </a:r>
          </a:p>
          <a:p>
            <a:pPr lvl="1"/>
            <a:r>
              <a:rPr lang="en-US" dirty="0"/>
              <a:t>Person with a disability shall be present unless medically incapable and likely to result in physical harm to such person.  See SCPA §1754 (1) &amp; (4)</a:t>
            </a:r>
          </a:p>
          <a:p>
            <a:pPr lvl="1"/>
            <a:r>
              <a:rPr lang="en-US" dirty="0"/>
              <a:t>Issues determines your witnesses, i.e. parent with a past; no parental consent or disability is at question (experts)</a:t>
            </a:r>
          </a:p>
          <a:p>
            <a:r>
              <a:rPr lang="en-US" sz="1800" dirty="0"/>
              <a:t>Surrogate’s role and rules of evidence </a:t>
            </a:r>
          </a:p>
        </p:txBody>
      </p:sp>
    </p:spTree>
    <p:extLst>
      <p:ext uri="{BB962C8B-B14F-4D97-AF65-F5344CB8AC3E}">
        <p14:creationId xmlns:p14="http://schemas.microsoft.com/office/powerpoint/2010/main" val="95274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Hearing considerations under SCPA §1754 </a:t>
            </a:r>
          </a:p>
        </p:txBody>
      </p:sp>
      <p:sp>
        <p:nvSpPr>
          <p:cNvPr id="2" name="Content Placeholder 1"/>
          <p:cNvSpPr>
            <a:spLocks noGrp="1"/>
          </p:cNvSpPr>
          <p:nvPr>
            <p:ph idx="1"/>
          </p:nvPr>
        </p:nvSpPr>
        <p:spPr/>
        <p:txBody>
          <a:bodyPr>
            <a:normAutofit fontScale="85000" lnSpcReduction="20000"/>
          </a:bodyPr>
          <a:lstStyle/>
          <a:p>
            <a:r>
              <a:rPr lang="en-US" dirty="0"/>
              <a:t>Jury trial shall be deemed waived by failure to make a demand thereof (See SCPA §1754(1))</a:t>
            </a:r>
          </a:p>
          <a:p>
            <a:r>
              <a:rPr lang="en-US" dirty="0"/>
              <a:t>Burden on the petitioner </a:t>
            </a:r>
          </a:p>
          <a:p>
            <a:r>
              <a:rPr lang="en-US" dirty="0"/>
              <a:t>Evidence to support Petitioner </a:t>
            </a:r>
          </a:p>
          <a:p>
            <a:pPr lvl="1"/>
            <a:r>
              <a:rPr lang="en-US" dirty="0"/>
              <a:t>Initial GAL report, along with GAL testifying</a:t>
            </a:r>
          </a:p>
          <a:p>
            <a:pPr lvl="1"/>
            <a:r>
              <a:rPr lang="en-US" dirty="0"/>
              <a:t>Other written reports</a:t>
            </a:r>
          </a:p>
          <a:p>
            <a:pPr lvl="1"/>
            <a:r>
              <a:rPr lang="en-US" dirty="0"/>
              <a:t>Testimony</a:t>
            </a:r>
          </a:p>
          <a:p>
            <a:pPr lvl="1"/>
            <a:r>
              <a:rPr lang="en-US" dirty="0"/>
              <a:t>Records sealed – no need for application as with Art. 81</a:t>
            </a:r>
          </a:p>
          <a:p>
            <a:r>
              <a:rPr lang="en-US" dirty="0"/>
              <a:t>If court is satisfied that </a:t>
            </a:r>
            <a:r>
              <a:rPr lang="en-US" b="1" dirty="0"/>
              <a:t>best interests </a:t>
            </a:r>
            <a:r>
              <a:rPr lang="en-US" dirty="0"/>
              <a:t>of the person with disability will be promoted by appointed then so decreed.  (See SCPA §1754(5))</a:t>
            </a:r>
          </a:p>
          <a:p>
            <a:r>
              <a:rPr lang="en-US" dirty="0"/>
              <a:t>Actual Case Scenario – Petition denied </a:t>
            </a:r>
          </a:p>
          <a:p>
            <a:endParaRPr lang="en-US" dirty="0"/>
          </a:p>
          <a:p>
            <a:endParaRPr lang="en-US" dirty="0"/>
          </a:p>
          <a:p>
            <a:pPr lvl="1"/>
            <a:endParaRPr lang="en-US" dirty="0"/>
          </a:p>
        </p:txBody>
      </p:sp>
    </p:spTree>
    <p:extLst>
      <p:ext uri="{BB962C8B-B14F-4D97-AF65-F5344CB8AC3E}">
        <p14:creationId xmlns:p14="http://schemas.microsoft.com/office/powerpoint/2010/main" val="868937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TM04033921[[fn=Damask]]</Template>
  <TotalTime>1877</TotalTime>
  <Words>2861</Words>
  <Application>Microsoft Office PowerPoint</Application>
  <PresentationFormat>On-screen Show (4:3)</PresentationFormat>
  <Paragraphs>290</Paragraphs>
  <Slides>29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Bookman Old Style</vt:lpstr>
      <vt:lpstr>Calibri</vt:lpstr>
      <vt:lpstr>Rockwell</vt:lpstr>
      <vt:lpstr>Damask</vt:lpstr>
      <vt:lpstr>by  Regina Brandow </vt:lpstr>
      <vt:lpstr>WHO AM I?</vt:lpstr>
      <vt:lpstr>SPECIAL NEEDS PLANNING &amp; bENEFITS?</vt:lpstr>
      <vt:lpstr>Over 18?</vt:lpstr>
      <vt:lpstr>Able to make decisions for self at age 18?</vt:lpstr>
      <vt:lpstr>WHY START PLANNING NOW? CONSIDERATIONS </vt:lpstr>
      <vt:lpstr>S.C.P.A. Article 17– A Statute  </vt:lpstr>
      <vt:lpstr>HEARING PROCESS </vt:lpstr>
      <vt:lpstr>Hearing considerations under SCPA §1754 </vt:lpstr>
      <vt:lpstr>OVERALL PROCESS – POST PETITION </vt:lpstr>
      <vt:lpstr>CASE TRENDS &amp; PREVAILING IDEAS </vt:lpstr>
      <vt:lpstr>MISCELLANEOUS ISSUES  </vt:lpstr>
      <vt:lpstr>OTHER ISSUES TO BE AWARE OF </vt:lpstr>
      <vt:lpstr>GUARDIANSHIP GRANTED  </vt:lpstr>
      <vt:lpstr>Child with disability - How are you going to pay for Care?</vt:lpstr>
      <vt:lpstr>PRO ACTIVE SPECIAL NEEDS PLANNING</vt:lpstr>
      <vt:lpstr>Key Considerations for Planning for SPECIAL NEEDS PLANNING &amp; Care</vt:lpstr>
      <vt:lpstr>Ways to Avoid Probate</vt:lpstr>
      <vt:lpstr>EVERYONE CAN LEAVE AN ESTATE - WHAT IS Probate?</vt:lpstr>
      <vt:lpstr>TRUSTS – differences</vt:lpstr>
      <vt:lpstr>Why plan for the future?</vt:lpstr>
      <vt:lpstr>First Party Special Needs Trust Purposes and Results </vt:lpstr>
      <vt:lpstr>Third Party Supplemental Needs Trust</vt:lpstr>
      <vt:lpstr>Differences highlighted bewteen snt’s</vt:lpstr>
      <vt:lpstr>Pooled Trusts under OBRA </vt:lpstr>
      <vt:lpstr>        </vt:lpstr>
      <vt:lpstr> </vt:lpstr>
      <vt:lpstr>Costly mistakes to avoid When Planning for a Child with Special Needs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Regina Brandow &amp;  Robert Harper</dc:title>
  <dc:creator>Secretary</dc:creator>
  <cp:lastModifiedBy>Regina Brandow</cp:lastModifiedBy>
  <cp:revision>78</cp:revision>
  <cp:lastPrinted>2023-05-23T01:41:09Z</cp:lastPrinted>
  <dcterms:created xsi:type="dcterms:W3CDTF">2015-06-16T18:49:37Z</dcterms:created>
  <dcterms:modified xsi:type="dcterms:W3CDTF">2024-03-19T01:20:14Z</dcterms:modified>
</cp:coreProperties>
</file>